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85" r:id="rId6"/>
    <p:sldId id="259" r:id="rId7"/>
    <p:sldId id="260" r:id="rId8"/>
    <p:sldId id="282" r:id="rId9"/>
    <p:sldId id="283" r:id="rId10"/>
    <p:sldId id="286" r:id="rId11"/>
    <p:sldId id="284" r:id="rId12"/>
    <p:sldId id="287" r:id="rId13"/>
    <p:sldId id="277" r:id="rId14"/>
    <p:sldId id="264" r:id="rId15"/>
    <p:sldId id="278" r:id="rId16"/>
    <p:sldId id="265" r:id="rId17"/>
    <p:sldId id="280" r:id="rId18"/>
    <p:sldId id="279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81E"/>
    <a:srgbClr val="E99F55"/>
    <a:srgbClr val="D96015"/>
    <a:srgbClr val="FDFFE5"/>
    <a:srgbClr val="E8E7B7"/>
    <a:srgbClr val="E4E2BA"/>
    <a:srgbClr val="EBE9CB"/>
    <a:srgbClr val="FCFFDD"/>
    <a:srgbClr val="FDDDFF"/>
    <a:srgbClr val="E1C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1" autoAdjust="0"/>
    <p:restoredTop sz="94660"/>
  </p:normalViewPr>
  <p:slideViewPr>
    <p:cSldViewPr>
      <p:cViewPr varScale="1">
        <p:scale>
          <a:sx n="69" d="100"/>
          <a:sy n="69" d="100"/>
        </p:scale>
        <p:origin x="-51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FCC8-83E5-46AA-9364-4290D8F9609C}" type="datetimeFigureOut">
              <a:rPr lang="en-US" smtClean="0"/>
              <a:t>2013/8/06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7BA0-C58B-4D63-B45A-53A5B95C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4B5C-A9D5-4BDF-A9C0-5DB0F1F613FE}" type="datetime1">
              <a:rPr lang="en-US" smtClean="0"/>
              <a:t>2013/8/06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A4AD-1F28-4968-8B3C-35B870871362}" type="datetime1">
              <a:rPr lang="en-US" smtClean="0"/>
              <a:t>2013/8/06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5C22-773F-4276-B2E5-C65C1860337E}" type="datetime1">
              <a:rPr lang="en-US" smtClean="0"/>
              <a:t>2013/8/06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7862-B4FC-4CEA-BAA1-F8C2684BDA5C}" type="datetime1">
              <a:rPr lang="en-US" smtClean="0"/>
              <a:t>2013/8/06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151F-A6E2-458A-B1EF-31CADDEFB743}" type="datetime1">
              <a:rPr lang="en-US" smtClean="0"/>
              <a:t>2013/8/06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44A3-335A-49C8-A6F6-CACC5DC27837}" type="datetime1">
              <a:rPr lang="en-US" smtClean="0"/>
              <a:t>2013/8/06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0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B08F-013E-47D2-8F67-D597B6E35750}" type="datetime1">
              <a:rPr lang="en-US" smtClean="0"/>
              <a:t>2013/8/06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8BF2-E673-472C-836E-EE98BC7A49E2}" type="datetime1">
              <a:rPr lang="en-US" smtClean="0"/>
              <a:t>2013/8/06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0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12D-173F-474D-BABF-2E0E0CBC181A}" type="datetime1">
              <a:rPr lang="en-US" smtClean="0"/>
              <a:t>2013/8/06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4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014E-B188-490E-87C6-C8CAB595F71C}" type="datetime1">
              <a:rPr lang="en-US" smtClean="0"/>
              <a:t>2013/8/06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5028-0BFD-45BE-9C0E-525A54957463}" type="datetime1">
              <a:rPr lang="en-US" smtClean="0"/>
              <a:t>2013/8/06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0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3708-667E-45EE-A11A-F40D86857329}" type="datetime1">
              <a:rPr lang="en-US" smtClean="0"/>
              <a:t>2013/8/06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2506-E71D-4E43-9057-A5796E2B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/>
          <p:cNvGrpSpPr/>
          <p:nvPr/>
        </p:nvGrpSpPr>
        <p:grpSpPr>
          <a:xfrm>
            <a:off x="2299855" y="1981200"/>
            <a:ext cx="2844728" cy="2196075"/>
            <a:chOff x="2667000" y="1117232"/>
            <a:chExt cx="7238999" cy="5588368"/>
          </a:xfrm>
        </p:grpSpPr>
        <p:pic>
          <p:nvPicPr>
            <p:cNvPr id="18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1117232"/>
              <a:ext cx="7238999" cy="558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3" name="Straight Connector 182"/>
            <p:cNvCxnSpPr/>
            <p:nvPr/>
          </p:nvCxnSpPr>
          <p:spPr>
            <a:xfrm flipV="1">
              <a:off x="6027747" y="5374204"/>
              <a:ext cx="1049036" cy="32817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7085198" y="4412120"/>
              <a:ext cx="619884" cy="97049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7261907" y="3138692"/>
              <a:ext cx="440370" cy="127342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6019334" y="2566493"/>
              <a:ext cx="1248183" cy="5721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5020785" y="2569296"/>
              <a:ext cx="998549" cy="5329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4562795" y="3099423"/>
              <a:ext cx="460796" cy="88036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4390961" y="3985925"/>
              <a:ext cx="168765" cy="89905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/>
            <p:cNvSpPr/>
            <p:nvPr/>
          </p:nvSpPr>
          <p:spPr>
            <a:xfrm>
              <a:off x="5919123" y="5581615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6960800" y="526634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584636" y="430123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908236" y="245459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4908715" y="2985875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4451515" y="386935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4282398" y="4771351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149736" y="3021557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http://www.decodingtheheavens.com/blog/image.axd?picture=2010%2F11%2F609px-Cassini_ap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5069"/>
            <a:ext cx="1966579" cy="19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624181" y="1752600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Epicycles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2590800" y="1752600"/>
            <a:ext cx="21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data analysis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40589" y="1752600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474525" y="17526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grpSp>
        <p:nvGrpSpPr>
          <p:cNvPr id="4096" name="Group 4095"/>
          <p:cNvGrpSpPr/>
          <p:nvPr/>
        </p:nvGrpSpPr>
        <p:grpSpPr>
          <a:xfrm>
            <a:off x="381000" y="2543822"/>
            <a:ext cx="1740938" cy="1196781"/>
            <a:chOff x="201834" y="2279757"/>
            <a:chExt cx="2160366" cy="1485111"/>
          </a:xfrm>
        </p:grpSpPr>
        <p:sp>
          <p:nvSpPr>
            <p:cNvPr id="84" name="Oval 83"/>
            <p:cNvSpPr/>
            <p:nvPr/>
          </p:nvSpPr>
          <p:spPr>
            <a:xfrm>
              <a:off x="299674" y="2279757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40000"/>
                  </a:srgbClr>
                </a:gs>
                <a:gs pos="0">
                  <a:schemeClr val="accent6">
                    <a:lumMod val="50000"/>
                    <a:alpha val="40000"/>
                  </a:schemeClr>
                </a:gs>
                <a:gs pos="60000">
                  <a:srgbClr val="FF7A00">
                    <a:alpha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01834" y="343011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40000"/>
                  </a:srgbClr>
                </a:gs>
                <a:gs pos="75000">
                  <a:srgbClr val="0087E6">
                    <a:alpha val="40000"/>
                  </a:srgbClr>
                </a:gs>
                <a:gs pos="100000">
                  <a:srgbClr val="005CBF">
                    <a:alpha val="4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27446" y="2894270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6200000">
              <a:off x="1563172" y="2889337"/>
              <a:ext cx="233902" cy="38308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0472" y="2360319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60000"/>
                  </a:srgbClr>
                </a:gs>
                <a:gs pos="0">
                  <a:schemeClr val="accent6">
                    <a:lumMod val="50000"/>
                    <a:alpha val="60000"/>
                  </a:schemeClr>
                </a:gs>
                <a:gs pos="60000">
                  <a:srgbClr val="FF7A00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74951" y="2454798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80000"/>
                  </a:srgbClr>
                </a:gs>
                <a:gs pos="0">
                  <a:schemeClr val="accent6">
                    <a:lumMod val="50000"/>
                    <a:alpha val="80000"/>
                  </a:schemeClr>
                </a:gs>
                <a:gs pos="60000">
                  <a:srgbClr val="FF7A00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69430" y="2556934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08102" y="335415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60000"/>
                  </a:srgbClr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23105" y="3263438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80000"/>
                  </a:srgbClr>
                </a:gs>
                <a:gs pos="75000">
                  <a:srgbClr val="0087E6">
                    <a:alpha val="80000"/>
                  </a:srgbClr>
                </a:gs>
                <a:gs pos="100000">
                  <a:srgbClr val="005CBF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29338" y="3173623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707605" y="2453544"/>
              <a:ext cx="467776" cy="510387"/>
              <a:chOff x="1159836" y="2553362"/>
              <a:chExt cx="467776" cy="51038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224948" y="2661085"/>
                <a:ext cx="402664" cy="4026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159836" y="2553362"/>
                <a:ext cx="43633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5" name="Explosion 1 104"/>
            <p:cNvSpPr/>
            <p:nvPr/>
          </p:nvSpPr>
          <p:spPr>
            <a:xfrm>
              <a:off x="920911" y="2845251"/>
              <a:ext cx="480471" cy="48047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7489867" y="2387324"/>
            <a:ext cx="1280058" cy="1509777"/>
            <a:chOff x="7489867" y="2230580"/>
            <a:chExt cx="1280058" cy="1509777"/>
          </a:xfrm>
        </p:grpSpPr>
        <p:sp>
          <p:nvSpPr>
            <p:cNvPr id="4097" name="Freeform 4096"/>
            <p:cNvSpPr/>
            <p:nvPr/>
          </p:nvSpPr>
          <p:spPr>
            <a:xfrm>
              <a:off x="7567749" y="2827383"/>
              <a:ext cx="380274" cy="467360"/>
            </a:xfrm>
            <a:custGeom>
              <a:avLst/>
              <a:gdLst>
                <a:gd name="connsiteX0" fmla="*/ 0 w 380274"/>
                <a:gd name="connsiteY0" fmla="*/ 0 h 467360"/>
                <a:gd name="connsiteX1" fmla="*/ 380274 w 380274"/>
                <a:gd name="connsiteY1" fmla="*/ 133531 h 467360"/>
                <a:gd name="connsiteX2" fmla="*/ 60960 w 380274"/>
                <a:gd name="connsiteY2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274" h="467360">
                  <a:moveTo>
                    <a:pt x="0" y="0"/>
                  </a:moveTo>
                  <a:lnTo>
                    <a:pt x="380274" y="133531"/>
                  </a:lnTo>
                  <a:lnTo>
                    <a:pt x="60960" y="46736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Freeform 4098"/>
            <p:cNvSpPr/>
            <p:nvPr/>
          </p:nvSpPr>
          <p:spPr>
            <a:xfrm>
              <a:off x="8276046" y="2853509"/>
              <a:ext cx="351245" cy="43542"/>
            </a:xfrm>
            <a:custGeom>
              <a:avLst/>
              <a:gdLst>
                <a:gd name="connsiteX0" fmla="*/ 0 w 351245"/>
                <a:gd name="connsiteY0" fmla="*/ 43542 h 43542"/>
                <a:gd name="connsiteX1" fmla="*/ 351245 w 351245"/>
                <a:gd name="connsiteY1" fmla="*/ 0 h 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245" h="43542">
                  <a:moveTo>
                    <a:pt x="0" y="43542"/>
                  </a:moveTo>
                  <a:lnTo>
                    <a:pt x="351245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Freeform 4099"/>
            <p:cNvSpPr/>
            <p:nvPr/>
          </p:nvSpPr>
          <p:spPr>
            <a:xfrm>
              <a:off x="7718697" y="2307771"/>
              <a:ext cx="397692" cy="11612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Freeform 4100"/>
            <p:cNvSpPr/>
            <p:nvPr/>
          </p:nvSpPr>
          <p:spPr>
            <a:xfrm>
              <a:off x="8290560" y="3248297"/>
              <a:ext cx="409303" cy="78377"/>
            </a:xfrm>
            <a:custGeom>
              <a:avLst/>
              <a:gdLst>
                <a:gd name="connsiteX0" fmla="*/ 0 w 409303"/>
                <a:gd name="connsiteY0" fmla="*/ 78377 h 78377"/>
                <a:gd name="connsiteX1" fmla="*/ 409303 w 409303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303" h="78377">
                  <a:moveTo>
                    <a:pt x="0" y="78377"/>
                  </a:moveTo>
                  <a:lnTo>
                    <a:pt x="409303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Freeform 4101"/>
            <p:cNvSpPr/>
            <p:nvPr/>
          </p:nvSpPr>
          <p:spPr>
            <a:xfrm>
              <a:off x="7858783" y="2886470"/>
              <a:ext cx="429811" cy="779558"/>
            </a:xfrm>
            <a:custGeom>
              <a:avLst/>
              <a:gdLst>
                <a:gd name="connsiteX0" fmla="*/ 0 w 429811"/>
                <a:gd name="connsiteY0" fmla="*/ 779558 h 779558"/>
                <a:gd name="connsiteX1" fmla="*/ 429811 w 429811"/>
                <a:gd name="connsiteY1" fmla="*/ 442452 h 779558"/>
                <a:gd name="connsiteX2" fmla="*/ 421383 w 429811"/>
                <a:gd name="connsiteY2" fmla="*/ 0 h 7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79558">
                  <a:moveTo>
                    <a:pt x="0" y="779558"/>
                  </a:moveTo>
                  <a:lnTo>
                    <a:pt x="429811" y="442452"/>
                  </a:lnTo>
                  <a:lnTo>
                    <a:pt x="421383" y="0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7589099" y="2347100"/>
              <a:ext cx="960752" cy="585722"/>
            </a:xfrm>
            <a:custGeom>
              <a:avLst/>
              <a:gdLst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37925 h 585722"/>
                <a:gd name="connsiteX4" fmla="*/ 682639 w 960752"/>
                <a:gd name="connsiteY4" fmla="*/ 514087 h 585722"/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58994 h 585722"/>
                <a:gd name="connsiteX4" fmla="*/ 682639 w 960752"/>
                <a:gd name="connsiteY4" fmla="*/ 514087 h 5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52" h="585722">
                  <a:moveTo>
                    <a:pt x="0" y="455094"/>
                  </a:moveTo>
                  <a:lnTo>
                    <a:pt x="143270" y="0"/>
                  </a:lnTo>
                  <a:lnTo>
                    <a:pt x="366602" y="585722"/>
                  </a:lnTo>
                  <a:lnTo>
                    <a:pt x="960752" y="58994"/>
                  </a:lnTo>
                  <a:lnTo>
                    <a:pt x="682639" y="514087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9867" y="274887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026174" y="223058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566067" y="320226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11816" y="281864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480467" y="232634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15395" y="325385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541325" y="2776974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642267" y="22421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794667" y="3587957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617525" y="317062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870867" y="288145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5" name="Rectangle 4104"/>
          <p:cNvSpPr/>
          <p:nvPr/>
        </p:nvSpPr>
        <p:spPr>
          <a:xfrm>
            <a:off x="7273636" y="1752600"/>
            <a:ext cx="2327563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043055" y="1666027"/>
            <a:ext cx="2299854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387474" y="1676400"/>
            <a:ext cx="2635852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-151728" y="1648320"/>
            <a:ext cx="2465442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90500" dist="63500" dir="5400000" sx="102000" sy="102000" algn="ctr" rotWithShape="0">
              <a:schemeClr val="tx1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i="1" u="sng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>
          <a:xfrm>
            <a:off x="-457200" y="4648200"/>
            <a:ext cx="9677400" cy="23622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77800" dist="635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50758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David Liao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Analyst, Tlsty Lab, UCSF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 August 12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Princeton/Johns Hopkins Game Theory Workshop, Baltimore, MD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6" name="Rectangle 4105"/>
          <p:cNvSpPr/>
          <p:nvPr/>
        </p:nvSpPr>
        <p:spPr>
          <a:xfrm>
            <a:off x="1561170" y="487370"/>
            <a:ext cx="599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Evolutionary game theory for biologists</a:t>
            </a:r>
            <a:endParaRPr lang="en-US" sz="2400" b="1" i="1" u="sng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153" grpId="0" animBg="1"/>
      <p:bldP spid="154" grpId="0" animBg="1"/>
      <p:bldP spid="155" grpId="0" animBg="1"/>
      <p:bldP spid="4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Back-of-the-envelope data analysis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C:\Users\dliao\Documents\My Notebook\Physics\UCSF PostDoc\Physics Pocketguide\tour.egt\CaptContain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84">
            <a:off x="2450111" y="825993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liao\Documents\My Notebook\Physics\UCSF PostDoc\Physics Pocketguide\tour.egt\CaptContainer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31">
            <a:off x="4802696" y="952977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076">
            <a:off x="209397" y="1914854"/>
            <a:ext cx="2233612" cy="2887793"/>
          </a:xfrm>
          <a:prstGeom prst="rect">
            <a:avLst/>
          </a:prstGeom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031" name="Picture 7" descr="C:\Users\dliao\Documents\My Notebook\Physics\UCSF PostDoc\Physics Pocketguide\tour.egt\CaptContainer3Spa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76">
            <a:off x="3301472" y="3702408"/>
            <a:ext cx="1939147" cy="2507085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91620" y="2993559"/>
            <a:ext cx="2645597" cy="2042350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rot="21120000" flipV="1">
            <a:off x="7401656" y="4530027"/>
            <a:ext cx="383385" cy="1199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1120000" flipV="1">
            <a:off x="7752520" y="4137828"/>
            <a:ext cx="226546" cy="3546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21120000" flipH="1" flipV="1">
            <a:off x="7759725" y="3672003"/>
            <a:ext cx="160940" cy="4653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21120000" flipH="1" flipV="1">
            <a:off x="7261655" y="3508824"/>
            <a:ext cx="456167" cy="2091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21120000" flipH="1">
            <a:off x="6899860" y="3567046"/>
            <a:ext cx="364934" cy="1947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21120000" flipH="1">
            <a:off x="6770866" y="3795256"/>
            <a:ext cx="168405" cy="3217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21120000" flipH="1">
            <a:off x="6754762" y="4132221"/>
            <a:ext cx="61678" cy="3285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21120000">
            <a:off x="7371691" y="4631807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1120000">
            <a:off x="7732647" y="4464727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120000">
            <a:off x="7909329" y="4083716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1120000">
            <a:off x="7208702" y="3500669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1120000">
            <a:off x="6873990" y="3743780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21120000">
            <a:off x="6753462" y="4086774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1120000">
            <a:off x="6738135" y="4421814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120000">
            <a:off x="7686847" y="3642709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6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117232"/>
            <a:ext cx="7238999" cy="55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Validating model using phase path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 Represent the data from container III as a </a:t>
            </a:r>
            <a:r>
              <a:rPr lang="en-US" b="1" dirty="0" smtClean="0"/>
              <a:t>phase path</a:t>
            </a:r>
            <a:r>
              <a:rPr lang="en-US" dirty="0" smtClean="0"/>
              <a:t> in the phase plane you have just sketched.  Is the trajectory consistent with the quiver field in </a:t>
            </a:r>
            <a:r>
              <a:rPr lang="en-US" b="1" dirty="0" smtClean="0"/>
              <a:t>direction</a:t>
            </a:r>
            <a:r>
              <a:rPr lang="en-US" dirty="0" smtClean="0"/>
              <a:t> and </a:t>
            </a:r>
            <a:r>
              <a:rPr lang="en-US" b="1" dirty="0" smtClean="0"/>
              <a:t>magnitude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13" y="1871777"/>
            <a:ext cx="3155187" cy="40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Up Arrow 43"/>
          <p:cNvSpPr/>
          <p:nvPr/>
        </p:nvSpPr>
        <p:spPr>
          <a:xfrm rot="15241004">
            <a:off x="1335624" y="3085571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accent6">
                  <a:lumMod val="40000"/>
                  <a:lumOff val="60000"/>
                </a:schemeClr>
              </a:gs>
              <a:gs pos="100000">
                <a:srgbClr val="FFC000"/>
              </a:gs>
              <a:gs pos="41000">
                <a:schemeClr val="accent6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 rot="15163098">
            <a:off x="1334841" y="4533086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 rot="7811321">
            <a:off x="3659282" y="4756958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264038" y="5616980"/>
            <a:ext cx="152400" cy="152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0272" y="5888470"/>
            <a:ext cx="161328" cy="161328"/>
          </a:xfrm>
          <a:prstGeom prst="rect">
            <a:avLst/>
          </a:prstGeom>
          <a:solidFill>
            <a:srgbClr val="FFC000"/>
          </a:solidFill>
          <a:ln>
            <a:solidFill>
              <a:srgbClr val="E6781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27747" y="5374204"/>
            <a:ext cx="1049036" cy="32817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85198" y="4412120"/>
            <a:ext cx="619884" cy="97049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7261907" y="3138692"/>
            <a:ext cx="440370" cy="127342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6019334" y="2566493"/>
            <a:ext cx="1248183" cy="57219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020785" y="2569296"/>
            <a:ext cx="998549" cy="53293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562795" y="3099423"/>
            <a:ext cx="460796" cy="8803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390961" y="3985925"/>
            <a:ext cx="168765" cy="89905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938485" y="5600978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80161" y="5285712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603998" y="4320600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27598" y="2473960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28078" y="3005238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0878" y="3888721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01760" y="4790714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14351884">
            <a:off x="6531906" y="5019873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accent6">
                  <a:lumMod val="40000"/>
                  <a:lumOff val="60000"/>
                </a:schemeClr>
              </a:gs>
              <a:gs pos="100000">
                <a:srgbClr val="FFC000"/>
              </a:gs>
              <a:gs pos="41000">
                <a:schemeClr val="accent6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 rot="1531264">
            <a:off x="5989550" y="3079612"/>
            <a:ext cx="911203" cy="36933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0000"/>
                </a:schemeClr>
              </a:gs>
              <a:gs pos="71000">
                <a:schemeClr val="bg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3 days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2802505">
            <a:off x="6838460" y="2572629"/>
            <a:ext cx="714668" cy="36933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0000"/>
                </a:schemeClr>
              </a:gs>
              <a:gs pos="71000">
                <a:schemeClr val="bg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 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69098" y="3040918"/>
            <a:ext cx="184404" cy="1844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6796297" y="2720350"/>
            <a:ext cx="359640" cy="353724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e 62"/>
          <p:cNvSpPr/>
          <p:nvPr/>
        </p:nvSpPr>
        <p:spPr>
          <a:xfrm rot="17696639">
            <a:off x="6465250" y="2376844"/>
            <a:ext cx="173250" cy="1338739"/>
          </a:xfrm>
          <a:prstGeom prst="leftBrace">
            <a:avLst>
              <a:gd name="adj1" fmla="val 35083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3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5999E-7 L 0.18368 -4.85999E-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5763E-6 L 1.38889E-6 -0.0370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15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5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3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5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9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1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25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4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5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70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85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00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49" grpId="2" animBg="1"/>
      <p:bldP spid="7" grpId="0" animBg="1"/>
      <p:bldP spid="7" grpId="1" animBg="1"/>
      <p:bldP spid="7" grpId="2" animBg="1"/>
      <p:bldP spid="31" grpId="1" animBg="1"/>
      <p:bldP spid="32" grpId="0" animBg="1"/>
      <p:bldP spid="35" grpId="0" animBg="1"/>
      <p:bldP spid="38" grpId="0" animBg="1"/>
      <p:bldP spid="39" grpId="0" animBg="1"/>
      <p:bldP spid="41" grpId="0" animBg="1"/>
      <p:bldP spid="42" grpId="0" animBg="1"/>
      <p:bldP spid="48" grpId="0" animBg="1"/>
      <p:bldP spid="48" grpId="1" animBg="1"/>
      <p:bldP spid="64" grpId="0" animBg="1"/>
      <p:bldP spid="79" grpId="0" animBg="1"/>
      <p:bldP spid="36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Back-of-the-envelope data analysis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C:\Users\dliao\Documents\My Notebook\Physics\UCSF PostDoc\Physics Pocketguide\tour.egt\CaptContain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84">
            <a:off x="2450111" y="825993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liao\Documents\My Notebook\Physics\UCSF PostDoc\Physics Pocketguide\tour.egt\CaptContainer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31">
            <a:off x="4802696" y="952977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076">
            <a:off x="209397" y="1914854"/>
            <a:ext cx="2233612" cy="2887793"/>
          </a:xfrm>
          <a:prstGeom prst="rect">
            <a:avLst/>
          </a:prstGeom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031" name="Picture 7" descr="C:\Users\dliao\Documents\My Notebook\Physics\UCSF PostDoc\Physics Pocketguide\tour.egt\CaptContainer3Spa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76">
            <a:off x="3301472" y="3702408"/>
            <a:ext cx="1939147" cy="2507085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" y="1448768"/>
            <a:ext cx="2624789" cy="839539"/>
          </a:xfrm>
          <a:prstGeom prst="rect">
            <a:avLst/>
          </a:prstGeom>
          <a:gradFill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11236" y="1457518"/>
            <a:ext cx="5583382" cy="822039"/>
          </a:xfrm>
          <a:prstGeom prst="rect">
            <a:avLst/>
          </a:prstGeom>
          <a:gradFill flip="none" rotWithShape="1">
            <a:gsLst>
              <a:gs pos="9000">
                <a:srgbClr val="FFCCCC"/>
              </a:gs>
              <a:gs pos="100000">
                <a:srgbClr val="FF7C80"/>
              </a:gs>
              <a:gs pos="41000">
                <a:srgbClr val="FF6699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086" y="1683871"/>
            <a:ext cx="25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is conserved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3918" y="1545372"/>
            <a:ext cx="541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mixture of cell subpopulations proliferates with fitnesses linearly dependent on population composition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91620" y="2993559"/>
            <a:ext cx="2645597" cy="2042350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rot="21120000" flipV="1">
            <a:off x="7401656" y="4530027"/>
            <a:ext cx="383385" cy="1199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21120000" flipV="1">
            <a:off x="7752520" y="4137828"/>
            <a:ext cx="226546" cy="3546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21120000" flipH="1" flipV="1">
            <a:off x="7759725" y="3672003"/>
            <a:ext cx="160940" cy="4653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21120000" flipH="1" flipV="1">
            <a:off x="7261655" y="3508824"/>
            <a:ext cx="456167" cy="2091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21120000" flipH="1">
            <a:off x="6899860" y="3567046"/>
            <a:ext cx="364934" cy="1947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21120000" flipH="1">
            <a:off x="6770866" y="3795256"/>
            <a:ext cx="168405" cy="3217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21120000" flipH="1">
            <a:off x="6754762" y="4132221"/>
            <a:ext cx="61678" cy="3285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21120000">
            <a:off x="7371691" y="4631807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120000">
            <a:off x="7732647" y="4464727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120000">
            <a:off x="7909329" y="4083716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21120000">
            <a:off x="7208702" y="3500669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1120000">
            <a:off x="6873990" y="3743780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1120000">
            <a:off x="6753462" y="4086774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1120000">
            <a:off x="6738135" y="4421814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1120000">
            <a:off x="7686847" y="3642709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1129143"/>
            <a:ext cx="6383853" cy="5195457"/>
          </a:xfrm>
          <a:prstGeom prst="rect">
            <a:avLst/>
          </a:prstGeom>
          <a:gradFill flip="none" rotWithShape="1">
            <a:gsLst>
              <a:gs pos="6000">
                <a:srgbClr val="FDFFE5"/>
              </a:gs>
              <a:gs pos="29000">
                <a:srgbClr val="E8E7B7"/>
              </a:gs>
              <a:gs pos="100000">
                <a:srgbClr val="EBE9CB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6407" y="1164343"/>
            <a:ext cx="62760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Recently, ideas about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complexity, self-organization, and emergence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--when the whole is greater than the sum of its parts--have come into fashion as alternatives for metaphors of control. But such explanations offer only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smoke and mirrors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functioning merely to provide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names for what we can't explain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they elicit for me the same dissatisfaction I feel when a physicist says that a particle's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behavior is caused by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equivalence of two terms 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 equation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. . 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hope that general principles will explain the regulation of all the diverse complex dynamical systems that we find in nature can lead to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ignoring anything that doesn't fit a pre-existing model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When we learn more about the specifics of such systems, we will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see where analogies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between them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are useful and where they break down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--Deborah Gordon (2007) 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Control without hierarchy.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Nature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446: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62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/>
      <p:bldP spid="1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0" grpId="0" animBg="1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299855" y="1752600"/>
            <a:ext cx="2844728" cy="2424675"/>
            <a:chOff x="2299855" y="1752600"/>
            <a:chExt cx="2844728" cy="2424675"/>
          </a:xfrm>
        </p:grpSpPr>
        <p:grpSp>
          <p:nvGrpSpPr>
            <p:cNvPr id="60" name="Group 59"/>
            <p:cNvGrpSpPr/>
            <p:nvPr/>
          </p:nvGrpSpPr>
          <p:grpSpPr>
            <a:xfrm>
              <a:off x="2299855" y="1981200"/>
              <a:ext cx="2844728" cy="2196075"/>
              <a:chOff x="2667000" y="1117232"/>
              <a:chExt cx="7238999" cy="5588368"/>
            </a:xfrm>
          </p:grpSpPr>
          <p:pic>
            <p:nvPicPr>
              <p:cNvPr id="62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67000" y="1117232"/>
                <a:ext cx="7238999" cy="5588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3" name="Straight Connector 62"/>
              <p:cNvCxnSpPr/>
              <p:nvPr/>
            </p:nvCxnSpPr>
            <p:spPr>
              <a:xfrm flipV="1">
                <a:off x="6027747" y="5374204"/>
                <a:ext cx="1049036" cy="32817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7085198" y="4412120"/>
                <a:ext cx="619884" cy="97049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7261907" y="3138692"/>
                <a:ext cx="440370" cy="127342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6019334" y="2566493"/>
                <a:ext cx="1248183" cy="5721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020785" y="2569296"/>
                <a:ext cx="998549" cy="53293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562795" y="3099423"/>
                <a:ext cx="460796" cy="88036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390961" y="3985925"/>
                <a:ext cx="168765" cy="89905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5919123" y="558161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960800" y="526634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584636" y="430123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08236" y="245459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08715" y="298587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451515" y="386935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282398" y="4771351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149736" y="3021557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590800" y="1752600"/>
              <a:ext cx="2150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Manual data analysis</a:t>
              </a:r>
              <a:endParaRPr lang="en-US" dirty="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2341751" y="1621141"/>
            <a:ext cx="2770575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decodingtheheavens.com/blog/image.axd?picture=2010%2F11%2F609px-Cassini_ap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5069"/>
            <a:ext cx="1966579" cy="19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624181" y="1752600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Epicycles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40589" y="1752600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474525" y="17526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grpSp>
        <p:nvGrpSpPr>
          <p:cNvPr id="4096" name="Group 4095"/>
          <p:cNvGrpSpPr/>
          <p:nvPr/>
        </p:nvGrpSpPr>
        <p:grpSpPr>
          <a:xfrm>
            <a:off x="381000" y="2543822"/>
            <a:ext cx="1740938" cy="1196781"/>
            <a:chOff x="201834" y="2279757"/>
            <a:chExt cx="2160366" cy="1485111"/>
          </a:xfrm>
        </p:grpSpPr>
        <p:sp>
          <p:nvSpPr>
            <p:cNvPr id="84" name="Oval 83"/>
            <p:cNvSpPr/>
            <p:nvPr/>
          </p:nvSpPr>
          <p:spPr>
            <a:xfrm>
              <a:off x="299674" y="2279757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40000"/>
                  </a:srgbClr>
                </a:gs>
                <a:gs pos="0">
                  <a:schemeClr val="accent6">
                    <a:lumMod val="50000"/>
                    <a:alpha val="40000"/>
                  </a:schemeClr>
                </a:gs>
                <a:gs pos="60000">
                  <a:srgbClr val="FF7A00">
                    <a:alpha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01834" y="343011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40000"/>
                  </a:srgbClr>
                </a:gs>
                <a:gs pos="75000">
                  <a:srgbClr val="0087E6">
                    <a:alpha val="40000"/>
                  </a:srgbClr>
                </a:gs>
                <a:gs pos="100000">
                  <a:srgbClr val="005CBF">
                    <a:alpha val="4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27446" y="2894270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6200000">
              <a:off x="1563172" y="2889337"/>
              <a:ext cx="233902" cy="38308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0472" y="2360319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60000"/>
                  </a:srgbClr>
                </a:gs>
                <a:gs pos="0">
                  <a:schemeClr val="accent6">
                    <a:lumMod val="50000"/>
                    <a:alpha val="60000"/>
                  </a:schemeClr>
                </a:gs>
                <a:gs pos="60000">
                  <a:srgbClr val="FF7A00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74951" y="2454798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80000"/>
                  </a:srgbClr>
                </a:gs>
                <a:gs pos="0">
                  <a:schemeClr val="accent6">
                    <a:lumMod val="50000"/>
                    <a:alpha val="80000"/>
                  </a:schemeClr>
                </a:gs>
                <a:gs pos="60000">
                  <a:srgbClr val="FF7A00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69430" y="2556934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08102" y="335415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60000"/>
                  </a:srgbClr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23105" y="3263438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80000"/>
                  </a:srgbClr>
                </a:gs>
                <a:gs pos="75000">
                  <a:srgbClr val="0087E6">
                    <a:alpha val="80000"/>
                  </a:srgbClr>
                </a:gs>
                <a:gs pos="100000">
                  <a:srgbClr val="005CBF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29338" y="3173623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707605" y="2453544"/>
              <a:ext cx="467776" cy="510387"/>
              <a:chOff x="1159836" y="2553362"/>
              <a:chExt cx="467776" cy="51038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224948" y="2661085"/>
                <a:ext cx="402664" cy="4026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159836" y="2553362"/>
                <a:ext cx="43633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5" name="Explosion 1 104"/>
            <p:cNvSpPr/>
            <p:nvPr/>
          </p:nvSpPr>
          <p:spPr>
            <a:xfrm>
              <a:off x="920911" y="2845251"/>
              <a:ext cx="480471" cy="48047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7489867" y="2387324"/>
            <a:ext cx="1280058" cy="1509777"/>
            <a:chOff x="7489867" y="2230580"/>
            <a:chExt cx="1280058" cy="1509777"/>
          </a:xfrm>
        </p:grpSpPr>
        <p:sp>
          <p:nvSpPr>
            <p:cNvPr id="4097" name="Freeform 4096"/>
            <p:cNvSpPr/>
            <p:nvPr/>
          </p:nvSpPr>
          <p:spPr>
            <a:xfrm>
              <a:off x="7567749" y="2827383"/>
              <a:ext cx="380274" cy="467360"/>
            </a:xfrm>
            <a:custGeom>
              <a:avLst/>
              <a:gdLst>
                <a:gd name="connsiteX0" fmla="*/ 0 w 380274"/>
                <a:gd name="connsiteY0" fmla="*/ 0 h 467360"/>
                <a:gd name="connsiteX1" fmla="*/ 380274 w 380274"/>
                <a:gd name="connsiteY1" fmla="*/ 133531 h 467360"/>
                <a:gd name="connsiteX2" fmla="*/ 60960 w 380274"/>
                <a:gd name="connsiteY2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274" h="467360">
                  <a:moveTo>
                    <a:pt x="0" y="0"/>
                  </a:moveTo>
                  <a:lnTo>
                    <a:pt x="380274" y="133531"/>
                  </a:lnTo>
                  <a:lnTo>
                    <a:pt x="60960" y="46736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Freeform 4098"/>
            <p:cNvSpPr/>
            <p:nvPr/>
          </p:nvSpPr>
          <p:spPr>
            <a:xfrm>
              <a:off x="8276046" y="2853509"/>
              <a:ext cx="351245" cy="43542"/>
            </a:xfrm>
            <a:custGeom>
              <a:avLst/>
              <a:gdLst>
                <a:gd name="connsiteX0" fmla="*/ 0 w 351245"/>
                <a:gd name="connsiteY0" fmla="*/ 43542 h 43542"/>
                <a:gd name="connsiteX1" fmla="*/ 351245 w 351245"/>
                <a:gd name="connsiteY1" fmla="*/ 0 h 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245" h="43542">
                  <a:moveTo>
                    <a:pt x="0" y="43542"/>
                  </a:moveTo>
                  <a:lnTo>
                    <a:pt x="351245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Freeform 4099"/>
            <p:cNvSpPr/>
            <p:nvPr/>
          </p:nvSpPr>
          <p:spPr>
            <a:xfrm>
              <a:off x="7718697" y="2307771"/>
              <a:ext cx="397692" cy="11612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Freeform 4100"/>
            <p:cNvSpPr/>
            <p:nvPr/>
          </p:nvSpPr>
          <p:spPr>
            <a:xfrm>
              <a:off x="8290560" y="3248297"/>
              <a:ext cx="409303" cy="78377"/>
            </a:xfrm>
            <a:custGeom>
              <a:avLst/>
              <a:gdLst>
                <a:gd name="connsiteX0" fmla="*/ 0 w 409303"/>
                <a:gd name="connsiteY0" fmla="*/ 78377 h 78377"/>
                <a:gd name="connsiteX1" fmla="*/ 409303 w 409303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303" h="78377">
                  <a:moveTo>
                    <a:pt x="0" y="78377"/>
                  </a:moveTo>
                  <a:lnTo>
                    <a:pt x="409303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Freeform 4101"/>
            <p:cNvSpPr/>
            <p:nvPr/>
          </p:nvSpPr>
          <p:spPr>
            <a:xfrm>
              <a:off x="7858783" y="2886470"/>
              <a:ext cx="429811" cy="779558"/>
            </a:xfrm>
            <a:custGeom>
              <a:avLst/>
              <a:gdLst>
                <a:gd name="connsiteX0" fmla="*/ 0 w 429811"/>
                <a:gd name="connsiteY0" fmla="*/ 779558 h 779558"/>
                <a:gd name="connsiteX1" fmla="*/ 429811 w 429811"/>
                <a:gd name="connsiteY1" fmla="*/ 442452 h 779558"/>
                <a:gd name="connsiteX2" fmla="*/ 421383 w 429811"/>
                <a:gd name="connsiteY2" fmla="*/ 0 h 7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79558">
                  <a:moveTo>
                    <a:pt x="0" y="779558"/>
                  </a:moveTo>
                  <a:lnTo>
                    <a:pt x="429811" y="442452"/>
                  </a:lnTo>
                  <a:lnTo>
                    <a:pt x="421383" y="0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7589099" y="2347100"/>
              <a:ext cx="960752" cy="585722"/>
            </a:xfrm>
            <a:custGeom>
              <a:avLst/>
              <a:gdLst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37925 h 585722"/>
                <a:gd name="connsiteX4" fmla="*/ 682639 w 960752"/>
                <a:gd name="connsiteY4" fmla="*/ 514087 h 585722"/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58994 h 585722"/>
                <a:gd name="connsiteX4" fmla="*/ 682639 w 960752"/>
                <a:gd name="connsiteY4" fmla="*/ 514087 h 5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52" h="585722">
                  <a:moveTo>
                    <a:pt x="0" y="455094"/>
                  </a:moveTo>
                  <a:lnTo>
                    <a:pt x="143270" y="0"/>
                  </a:lnTo>
                  <a:lnTo>
                    <a:pt x="366602" y="585722"/>
                  </a:lnTo>
                  <a:lnTo>
                    <a:pt x="960752" y="58994"/>
                  </a:lnTo>
                  <a:lnTo>
                    <a:pt x="682639" y="514087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9867" y="274887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026174" y="223058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566067" y="320226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11816" y="281864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480467" y="232634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15395" y="325385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541325" y="2776974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642267" y="22421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794667" y="3587957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617525" y="317062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870867" y="288145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5" name="Rectangle 4104"/>
          <p:cNvSpPr/>
          <p:nvPr/>
        </p:nvSpPr>
        <p:spPr>
          <a:xfrm>
            <a:off x="7273636" y="1752600"/>
            <a:ext cx="2327563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043055" y="1666027"/>
            <a:ext cx="2299854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90500" dist="63500" dir="5400000" sx="102000" sy="102000" algn="ctr" rotWithShape="0">
              <a:schemeClr val="tx1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Evolutionary game theory for biologists</a:t>
            </a:r>
            <a:endParaRPr lang="en-US" sz="2400" b="1" i="1" u="sng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>
          <a:xfrm>
            <a:off x="-457200" y="4648200"/>
            <a:ext cx="9677400" cy="23622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77800" dist="635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50758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David Liao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Analyst, Tlsty Lab, UCSF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 August 12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Princeton/Johns Hopkins Game Theory Workshop, Baltimore, MD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151728" y="1648320"/>
            <a:ext cx="2465442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4105" grpId="0" animBg="1"/>
      <p:bldP spid="153" grpId="0" animBg="1"/>
      <p:bldP spid="153" grpId="1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125303" y="2371222"/>
            <a:ext cx="5713897" cy="1452633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187648" y="2757425"/>
                <a:ext cx="56376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𝐷𝐷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48" y="2757425"/>
                <a:ext cx="5637697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Oval 175"/>
          <p:cNvSpPr/>
          <p:nvPr/>
        </p:nvSpPr>
        <p:spPr>
          <a:xfrm>
            <a:off x="6052047" y="101184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988862" y="1126725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75000"/>
                </a:srgbClr>
              </a:gs>
              <a:gs pos="0">
                <a:schemeClr val="accent6">
                  <a:lumMod val="50000"/>
                  <a:alpha val="75000"/>
                </a:schemeClr>
              </a:gs>
              <a:gs pos="60000">
                <a:srgbClr val="FF7A00">
                  <a:alpha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711493" y="94978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267200" y="1355243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4713666" y="1085004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7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>
                  <a:alpha val="7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383041" y="136132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75000"/>
                </a:srgbClr>
              </a:gs>
              <a:gs pos="0">
                <a:schemeClr val="accent6">
                  <a:lumMod val="50000"/>
                  <a:alpha val="75000"/>
                </a:schemeClr>
              </a:gs>
              <a:gs pos="60000">
                <a:srgbClr val="FF7A00">
                  <a:alpha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384" name="Straight Arrow Connector 16383"/>
          <p:cNvCxnSpPr/>
          <p:nvPr/>
        </p:nvCxnSpPr>
        <p:spPr>
          <a:xfrm flipV="1">
            <a:off x="6452321" y="5467930"/>
            <a:ext cx="1791793" cy="36282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6666406" y="5264730"/>
            <a:ext cx="1592223" cy="41362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6796314" y="5043387"/>
            <a:ext cx="1407886" cy="42817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6839857" y="5170387"/>
            <a:ext cx="1277257" cy="1451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6792686" y="4927273"/>
            <a:ext cx="1226457" cy="3338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6669314" y="4731330"/>
            <a:ext cx="1295400" cy="2902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6469743" y="4553530"/>
            <a:ext cx="1487714" cy="2503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4985661" y="4067305"/>
            <a:ext cx="2246821" cy="22468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 action, Taylor series, and epicycles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371223"/>
            <a:ext cx="2514600" cy="1452633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16926" y="1019532"/>
            <a:ext cx="4619319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  <a:gd name="connsiteX0" fmla="*/ 0 w 2585830"/>
              <a:gd name="connsiteY0" fmla="*/ 535510 h 665018"/>
              <a:gd name="connsiteX1" fmla="*/ 507649 w 2585830"/>
              <a:gd name="connsiteY1" fmla="*/ 665018 h 665018"/>
              <a:gd name="connsiteX2" fmla="*/ 590776 w 2585830"/>
              <a:gd name="connsiteY2" fmla="*/ 374073 h 665018"/>
              <a:gd name="connsiteX3" fmla="*/ 840158 w 2585830"/>
              <a:gd name="connsiteY3" fmla="*/ 277091 h 665018"/>
              <a:gd name="connsiteX4" fmla="*/ 1147402 w 2585830"/>
              <a:gd name="connsiteY4" fmla="*/ 380814 h 665018"/>
              <a:gd name="connsiteX5" fmla="*/ 1325067 w 2585830"/>
              <a:gd name="connsiteY5" fmla="*/ 651163 h 665018"/>
              <a:gd name="connsiteX6" fmla="*/ 1602158 w 2585830"/>
              <a:gd name="connsiteY6" fmla="*/ 332509 h 665018"/>
              <a:gd name="connsiteX7" fmla="*/ 1782267 w 2585830"/>
              <a:gd name="connsiteY7" fmla="*/ 304800 h 665018"/>
              <a:gd name="connsiteX8" fmla="*/ 2184049 w 2585830"/>
              <a:gd name="connsiteY8" fmla="*/ 554182 h 665018"/>
              <a:gd name="connsiteX9" fmla="*/ 2322594 w 2585830"/>
              <a:gd name="connsiteY9" fmla="*/ 277091 h 665018"/>
              <a:gd name="connsiteX10" fmla="*/ 2544267 w 2585830"/>
              <a:gd name="connsiteY10" fmla="*/ 235527 h 665018"/>
              <a:gd name="connsiteX11" fmla="*/ 2585830 w 2585830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5830" h="665018">
                <a:moveTo>
                  <a:pt x="0" y="535510"/>
                </a:moveTo>
                <a:lnTo>
                  <a:pt x="507649" y="665018"/>
                </a:lnTo>
                <a:lnTo>
                  <a:pt x="590776" y="374073"/>
                </a:lnTo>
                <a:lnTo>
                  <a:pt x="840158" y="277091"/>
                </a:lnTo>
                <a:lnTo>
                  <a:pt x="1147402" y="380814"/>
                </a:lnTo>
                <a:lnTo>
                  <a:pt x="1325067" y="651163"/>
                </a:lnTo>
                <a:lnTo>
                  <a:pt x="1602158" y="332509"/>
                </a:lnTo>
                <a:lnTo>
                  <a:pt x="1782267" y="304800"/>
                </a:lnTo>
                <a:lnTo>
                  <a:pt x="2184049" y="554182"/>
                </a:lnTo>
                <a:lnTo>
                  <a:pt x="2322594" y="277091"/>
                </a:lnTo>
                <a:lnTo>
                  <a:pt x="2544267" y="235527"/>
                </a:lnTo>
                <a:lnTo>
                  <a:pt x="2585830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>
                    <a:alpha val="50000"/>
                  </a:schemeClr>
                </a:gs>
                <a:gs pos="100000">
                  <a:srgbClr val="FFC000">
                    <a:alpha val="50000"/>
                  </a:srgbClr>
                </a:gs>
              </a:gsLst>
              <a:lin ang="10800000" scaled="1"/>
              <a:tileRect/>
            </a:gra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35410" y="93027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8197" y="1970791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23691" y="124502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Explosion 1 33"/>
          <p:cNvSpPr/>
          <p:nvPr/>
        </p:nvSpPr>
        <p:spPr>
          <a:xfrm>
            <a:off x="7573476" y="1721845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5762361" y="1337189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09600" y="2895975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95975"/>
                <a:ext cx="2211055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19001" y="2412786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99217" y="762000"/>
            <a:ext cx="1762983" cy="1349784"/>
            <a:chOff x="685800" y="1126445"/>
            <a:chExt cx="2509786" cy="19215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126445"/>
              <a:ext cx="2509786" cy="1921555"/>
            </a:xfrm>
            <a:prstGeom prst="rect">
              <a:avLst/>
            </a:prstGeom>
            <a:effectLst>
              <a:outerShdw blurRad="3810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2030328" y="163547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232664" y="184606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23435" y="1824433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479545" y="2202446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165345" y="203502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27145" y="1973951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801930" y="1969779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129651" y="1770798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846213" y="2158637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777225" y="174746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421624" y="176079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77106" y="199434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014173" y="185273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751733" y="232564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354304" y="1855277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005963" y="2184679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282051" y="2183305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527238" y="1984112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138184" y="2108048"/>
              <a:ext cx="188959" cy="188959"/>
            </a:xfrm>
            <a:prstGeom prst="ellipse">
              <a:avLst/>
            </a:prstGeom>
            <a:gradFill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9554310">
            <a:off x="604943" y="1680428"/>
            <a:ext cx="1810743" cy="538621"/>
            <a:chOff x="4822854" y="3123661"/>
            <a:chExt cx="1810743" cy="538621"/>
          </a:xfrm>
        </p:grpSpPr>
        <p:sp>
          <p:nvSpPr>
            <p:cNvPr id="61" name="Up Arrow 60"/>
            <p:cNvSpPr/>
            <p:nvPr/>
          </p:nvSpPr>
          <p:spPr>
            <a:xfrm rot="16200000">
              <a:off x="5458915" y="2487600"/>
              <a:ext cx="538621" cy="1810743"/>
            </a:xfrm>
            <a:prstGeom prst="up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9000">
                  <a:srgbClr val="FFCCCC"/>
                </a:gs>
                <a:gs pos="100000">
                  <a:srgbClr val="FF7C80"/>
                </a:gs>
                <a:gs pos="41000">
                  <a:srgbClr val="FF6699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59338" y="3208306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Lucida Handwriting" pitchFamily="66" charset="0"/>
                </a:rPr>
                <a:t>Pairwise</a:t>
              </a:r>
              <a:endParaRPr lang="en-US" dirty="0">
                <a:latin typeface="Lucida Handwriting" pitchFamily="66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79" y="5100967"/>
            <a:ext cx="313086" cy="313086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1395355" y="4133091"/>
            <a:ext cx="2214427" cy="22144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313902" y="4244706"/>
            <a:ext cx="540243" cy="1146773"/>
          </a:xfrm>
          <a:custGeom>
            <a:avLst/>
            <a:gdLst>
              <a:gd name="connsiteX0" fmla="*/ 570373 w 878191"/>
              <a:gd name="connsiteY0" fmla="*/ 659223 h 659223"/>
              <a:gd name="connsiteX1" fmla="*/ 485874 w 878191"/>
              <a:gd name="connsiteY1" fmla="*/ 345369 h 659223"/>
              <a:gd name="connsiteX2" fmla="*/ 229359 w 878191"/>
              <a:gd name="connsiteY2" fmla="*/ 179389 h 659223"/>
              <a:gd name="connsiteX3" fmla="*/ 5 w 878191"/>
              <a:gd name="connsiteY3" fmla="*/ 291048 h 659223"/>
              <a:gd name="connsiteX4" fmla="*/ 235395 w 878191"/>
              <a:gd name="connsiteY4" fmla="*/ 408743 h 659223"/>
              <a:gd name="connsiteX5" fmla="*/ 503981 w 878191"/>
              <a:gd name="connsiteY5" fmla="*/ 16426 h 659223"/>
              <a:gd name="connsiteX6" fmla="*/ 878191 w 878191"/>
              <a:gd name="connsiteY6" fmla="*/ 73765 h 659223"/>
              <a:gd name="connsiteX0" fmla="*/ 570373 w 570373"/>
              <a:gd name="connsiteY0" fmla="*/ 1146957 h 1146957"/>
              <a:gd name="connsiteX1" fmla="*/ 485874 w 570373"/>
              <a:gd name="connsiteY1" fmla="*/ 833103 h 1146957"/>
              <a:gd name="connsiteX2" fmla="*/ 229359 w 570373"/>
              <a:gd name="connsiteY2" fmla="*/ 667123 h 1146957"/>
              <a:gd name="connsiteX3" fmla="*/ 5 w 570373"/>
              <a:gd name="connsiteY3" fmla="*/ 778782 h 1146957"/>
              <a:gd name="connsiteX4" fmla="*/ 235395 w 570373"/>
              <a:gd name="connsiteY4" fmla="*/ 896477 h 1146957"/>
              <a:gd name="connsiteX5" fmla="*/ 503981 w 570373"/>
              <a:gd name="connsiteY5" fmla="*/ 504160 h 1146957"/>
              <a:gd name="connsiteX6" fmla="*/ 181074 w 570373"/>
              <a:gd name="connsiteY6" fmla="*/ 184 h 1146957"/>
              <a:gd name="connsiteX0" fmla="*/ 570373 w 570373"/>
              <a:gd name="connsiteY0" fmla="*/ 1146773 h 1146773"/>
              <a:gd name="connsiteX1" fmla="*/ 485874 w 570373"/>
              <a:gd name="connsiteY1" fmla="*/ 832919 h 1146773"/>
              <a:gd name="connsiteX2" fmla="*/ 229359 w 570373"/>
              <a:gd name="connsiteY2" fmla="*/ 666939 h 1146773"/>
              <a:gd name="connsiteX3" fmla="*/ 5 w 570373"/>
              <a:gd name="connsiteY3" fmla="*/ 778598 h 1146773"/>
              <a:gd name="connsiteX4" fmla="*/ 235395 w 570373"/>
              <a:gd name="connsiteY4" fmla="*/ 896293 h 1146773"/>
              <a:gd name="connsiteX5" fmla="*/ 503981 w 570373"/>
              <a:gd name="connsiteY5" fmla="*/ 503976 h 1146773"/>
              <a:gd name="connsiteX6" fmla="*/ 181074 w 570373"/>
              <a:gd name="connsiteY6" fmla="*/ 0 h 1146773"/>
              <a:gd name="connsiteX0" fmla="*/ 570373 w 570373"/>
              <a:gd name="connsiteY0" fmla="*/ 1146773 h 1146773"/>
              <a:gd name="connsiteX1" fmla="*/ 485874 w 570373"/>
              <a:gd name="connsiteY1" fmla="*/ 832919 h 1146773"/>
              <a:gd name="connsiteX2" fmla="*/ 229359 w 570373"/>
              <a:gd name="connsiteY2" fmla="*/ 666939 h 1146773"/>
              <a:gd name="connsiteX3" fmla="*/ 5 w 570373"/>
              <a:gd name="connsiteY3" fmla="*/ 778598 h 1146773"/>
              <a:gd name="connsiteX4" fmla="*/ 235395 w 570373"/>
              <a:gd name="connsiteY4" fmla="*/ 896293 h 1146773"/>
              <a:gd name="connsiteX5" fmla="*/ 491910 w 570373"/>
              <a:gd name="connsiteY5" fmla="*/ 452673 h 1146773"/>
              <a:gd name="connsiteX6" fmla="*/ 181074 w 570373"/>
              <a:gd name="connsiteY6" fmla="*/ 0 h 1146773"/>
              <a:gd name="connsiteX0" fmla="*/ 570373 w 570373"/>
              <a:gd name="connsiteY0" fmla="*/ 1146773 h 1146773"/>
              <a:gd name="connsiteX1" fmla="*/ 485874 w 570373"/>
              <a:gd name="connsiteY1" fmla="*/ 832919 h 1146773"/>
              <a:gd name="connsiteX2" fmla="*/ 229359 w 570373"/>
              <a:gd name="connsiteY2" fmla="*/ 666939 h 1146773"/>
              <a:gd name="connsiteX3" fmla="*/ 5 w 570373"/>
              <a:gd name="connsiteY3" fmla="*/ 778598 h 1146773"/>
              <a:gd name="connsiteX4" fmla="*/ 235395 w 570373"/>
              <a:gd name="connsiteY4" fmla="*/ 896293 h 1146773"/>
              <a:gd name="connsiteX5" fmla="*/ 491910 w 570373"/>
              <a:gd name="connsiteY5" fmla="*/ 452673 h 1146773"/>
              <a:gd name="connsiteX6" fmla="*/ 181074 w 570373"/>
              <a:gd name="connsiteY6" fmla="*/ 0 h 1146773"/>
              <a:gd name="connsiteX0" fmla="*/ 540195 w 540195"/>
              <a:gd name="connsiteY0" fmla="*/ 1146773 h 1146773"/>
              <a:gd name="connsiteX1" fmla="*/ 485874 w 540195"/>
              <a:gd name="connsiteY1" fmla="*/ 832919 h 1146773"/>
              <a:gd name="connsiteX2" fmla="*/ 229359 w 540195"/>
              <a:gd name="connsiteY2" fmla="*/ 666939 h 1146773"/>
              <a:gd name="connsiteX3" fmla="*/ 5 w 540195"/>
              <a:gd name="connsiteY3" fmla="*/ 778598 h 1146773"/>
              <a:gd name="connsiteX4" fmla="*/ 235395 w 540195"/>
              <a:gd name="connsiteY4" fmla="*/ 896293 h 1146773"/>
              <a:gd name="connsiteX5" fmla="*/ 491910 w 540195"/>
              <a:gd name="connsiteY5" fmla="*/ 452673 h 1146773"/>
              <a:gd name="connsiteX6" fmla="*/ 181074 w 540195"/>
              <a:gd name="connsiteY6" fmla="*/ 0 h 1146773"/>
              <a:gd name="connsiteX0" fmla="*/ 540195 w 540195"/>
              <a:gd name="connsiteY0" fmla="*/ 1146773 h 1146773"/>
              <a:gd name="connsiteX1" fmla="*/ 452678 w 540195"/>
              <a:gd name="connsiteY1" fmla="*/ 848008 h 1146773"/>
              <a:gd name="connsiteX2" fmla="*/ 229359 w 540195"/>
              <a:gd name="connsiteY2" fmla="*/ 666939 h 1146773"/>
              <a:gd name="connsiteX3" fmla="*/ 5 w 540195"/>
              <a:gd name="connsiteY3" fmla="*/ 778598 h 1146773"/>
              <a:gd name="connsiteX4" fmla="*/ 235395 w 540195"/>
              <a:gd name="connsiteY4" fmla="*/ 896293 h 1146773"/>
              <a:gd name="connsiteX5" fmla="*/ 491910 w 540195"/>
              <a:gd name="connsiteY5" fmla="*/ 452673 h 1146773"/>
              <a:gd name="connsiteX6" fmla="*/ 181074 w 540195"/>
              <a:gd name="connsiteY6" fmla="*/ 0 h 1146773"/>
              <a:gd name="connsiteX0" fmla="*/ 540195 w 540195"/>
              <a:gd name="connsiteY0" fmla="*/ 1146773 h 1146773"/>
              <a:gd name="connsiteX1" fmla="*/ 452678 w 540195"/>
              <a:gd name="connsiteY1" fmla="*/ 848008 h 1146773"/>
              <a:gd name="connsiteX2" fmla="*/ 229359 w 540195"/>
              <a:gd name="connsiteY2" fmla="*/ 666939 h 1146773"/>
              <a:gd name="connsiteX3" fmla="*/ 5 w 540195"/>
              <a:gd name="connsiteY3" fmla="*/ 778598 h 1146773"/>
              <a:gd name="connsiteX4" fmla="*/ 235395 w 540195"/>
              <a:gd name="connsiteY4" fmla="*/ 882006 h 1146773"/>
              <a:gd name="connsiteX5" fmla="*/ 491910 w 540195"/>
              <a:gd name="connsiteY5" fmla="*/ 452673 h 1146773"/>
              <a:gd name="connsiteX6" fmla="*/ 181074 w 540195"/>
              <a:gd name="connsiteY6" fmla="*/ 0 h 1146773"/>
              <a:gd name="connsiteX0" fmla="*/ 540195 w 540195"/>
              <a:gd name="connsiteY0" fmla="*/ 1146773 h 1146773"/>
              <a:gd name="connsiteX1" fmla="*/ 452678 w 540195"/>
              <a:gd name="connsiteY1" fmla="*/ 848008 h 1146773"/>
              <a:gd name="connsiteX2" fmla="*/ 229359 w 540195"/>
              <a:gd name="connsiteY2" fmla="*/ 666939 h 1146773"/>
              <a:gd name="connsiteX3" fmla="*/ 5 w 540195"/>
              <a:gd name="connsiteY3" fmla="*/ 778598 h 1146773"/>
              <a:gd name="connsiteX4" fmla="*/ 235395 w 540195"/>
              <a:gd name="connsiteY4" fmla="*/ 882006 h 1146773"/>
              <a:gd name="connsiteX5" fmla="*/ 491910 w 540195"/>
              <a:gd name="connsiteY5" fmla="*/ 452673 h 1146773"/>
              <a:gd name="connsiteX6" fmla="*/ 181074 w 540195"/>
              <a:gd name="connsiteY6" fmla="*/ 0 h 1146773"/>
              <a:gd name="connsiteX0" fmla="*/ 540195 w 540195"/>
              <a:gd name="connsiteY0" fmla="*/ 1146773 h 1146773"/>
              <a:gd name="connsiteX1" fmla="*/ 452678 w 540195"/>
              <a:gd name="connsiteY1" fmla="*/ 848008 h 1146773"/>
              <a:gd name="connsiteX2" fmla="*/ 229359 w 540195"/>
              <a:gd name="connsiteY2" fmla="*/ 666939 h 1146773"/>
              <a:gd name="connsiteX3" fmla="*/ 5 w 540195"/>
              <a:gd name="connsiteY3" fmla="*/ 778598 h 1146773"/>
              <a:gd name="connsiteX4" fmla="*/ 235395 w 540195"/>
              <a:gd name="connsiteY4" fmla="*/ 882006 h 1146773"/>
              <a:gd name="connsiteX5" fmla="*/ 491910 w 540195"/>
              <a:gd name="connsiteY5" fmla="*/ 452673 h 1146773"/>
              <a:gd name="connsiteX6" fmla="*/ 181074 w 540195"/>
              <a:gd name="connsiteY6" fmla="*/ 0 h 1146773"/>
              <a:gd name="connsiteX0" fmla="*/ 540243 w 540243"/>
              <a:gd name="connsiteY0" fmla="*/ 1146773 h 1146773"/>
              <a:gd name="connsiteX1" fmla="*/ 452726 w 540243"/>
              <a:gd name="connsiteY1" fmla="*/ 848008 h 1146773"/>
              <a:gd name="connsiteX2" fmla="*/ 229407 w 540243"/>
              <a:gd name="connsiteY2" fmla="*/ 666939 h 1146773"/>
              <a:gd name="connsiteX3" fmla="*/ 53 w 540243"/>
              <a:gd name="connsiteY3" fmla="*/ 778598 h 1146773"/>
              <a:gd name="connsiteX4" fmla="*/ 235443 w 540243"/>
              <a:gd name="connsiteY4" fmla="*/ 882006 h 1146773"/>
              <a:gd name="connsiteX5" fmla="*/ 491958 w 540243"/>
              <a:gd name="connsiteY5" fmla="*/ 452673 h 1146773"/>
              <a:gd name="connsiteX6" fmla="*/ 181122 w 540243"/>
              <a:gd name="connsiteY6" fmla="*/ 0 h 114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43" h="1146773">
                <a:moveTo>
                  <a:pt x="540243" y="1146773"/>
                </a:moveTo>
                <a:cubicBezTo>
                  <a:pt x="526411" y="1029832"/>
                  <a:pt x="504532" y="927980"/>
                  <a:pt x="452726" y="848008"/>
                </a:cubicBezTo>
                <a:cubicBezTo>
                  <a:pt x="400920" y="768036"/>
                  <a:pt x="304852" y="678507"/>
                  <a:pt x="229407" y="666939"/>
                </a:cubicBezTo>
                <a:cubicBezTo>
                  <a:pt x="153962" y="655371"/>
                  <a:pt x="-3334" y="718942"/>
                  <a:pt x="53" y="778598"/>
                </a:cubicBezTo>
                <a:cubicBezTo>
                  <a:pt x="3440" y="838254"/>
                  <a:pt x="86784" y="902989"/>
                  <a:pt x="235443" y="882006"/>
                </a:cubicBezTo>
                <a:cubicBezTo>
                  <a:pt x="384102" y="861023"/>
                  <a:pt x="501011" y="599674"/>
                  <a:pt x="491958" y="452673"/>
                </a:cubicBezTo>
                <a:cubicBezTo>
                  <a:pt x="482905" y="305672"/>
                  <a:pt x="297812" y="87014"/>
                  <a:pt x="181122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381222" y="4456028"/>
            <a:ext cx="1463788" cy="14637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782109" y="5332083"/>
            <a:ext cx="104091" cy="1040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722882" y="5048922"/>
            <a:ext cx="104091" cy="1040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505382" y="4866862"/>
            <a:ext cx="104091" cy="1040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92825" y="4987177"/>
            <a:ext cx="104091" cy="1040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497361" y="5079420"/>
            <a:ext cx="104091" cy="1040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758045" y="4674356"/>
            <a:ext cx="104091" cy="1040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589603" y="4353515"/>
            <a:ext cx="104091" cy="1040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08588" y="5402298"/>
            <a:ext cx="566339" cy="566339"/>
            <a:chOff x="2381317" y="5053716"/>
            <a:chExt cx="722852" cy="722852"/>
          </a:xfrm>
        </p:grpSpPr>
        <p:sp>
          <p:nvSpPr>
            <p:cNvPr id="70" name="Oval 69"/>
            <p:cNvSpPr/>
            <p:nvPr/>
          </p:nvSpPr>
          <p:spPr>
            <a:xfrm>
              <a:off x="2381317" y="5053716"/>
              <a:ext cx="722852" cy="7228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731219" y="5386739"/>
              <a:ext cx="61568" cy="6156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3684455" y="5502319"/>
            <a:ext cx="157427" cy="157427"/>
          </a:xfrm>
          <a:prstGeom prst="ellipse">
            <a:avLst/>
          </a:prstGeom>
          <a:gradFill flip="none" rotWithShape="1">
            <a:gsLst>
              <a:gs pos="71000">
                <a:schemeClr val="accent2">
                  <a:lumMod val="50000"/>
                </a:schemeClr>
              </a:gs>
              <a:gs pos="59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47" y="4964326"/>
            <a:ext cx="452389" cy="452389"/>
          </a:xfrm>
          <a:prstGeom prst="rect">
            <a:avLst/>
          </a:prstGeom>
        </p:spPr>
      </p:pic>
      <p:sp>
        <p:nvSpPr>
          <p:cNvPr id="92" name="Freeform 91"/>
          <p:cNvSpPr/>
          <p:nvPr/>
        </p:nvSpPr>
        <p:spPr>
          <a:xfrm>
            <a:off x="8048764" y="4513616"/>
            <a:ext cx="286065" cy="1328057"/>
          </a:xfrm>
          <a:custGeom>
            <a:avLst/>
            <a:gdLst>
              <a:gd name="connsiteX0" fmla="*/ 286065 w 286065"/>
              <a:gd name="connsiteY0" fmla="*/ 1328057 h 1328057"/>
              <a:gd name="connsiteX1" fmla="*/ 275179 w 286065"/>
              <a:gd name="connsiteY1" fmla="*/ 939800 h 1328057"/>
              <a:gd name="connsiteX2" fmla="*/ 264293 w 286065"/>
              <a:gd name="connsiteY2" fmla="*/ 751114 h 1328057"/>
              <a:gd name="connsiteX3" fmla="*/ 235265 w 286065"/>
              <a:gd name="connsiteY3" fmla="*/ 497114 h 1328057"/>
              <a:gd name="connsiteX4" fmla="*/ 137293 w 286065"/>
              <a:gd name="connsiteY4" fmla="*/ 649514 h 1328057"/>
              <a:gd name="connsiteX5" fmla="*/ 53836 w 286065"/>
              <a:gd name="connsiteY5" fmla="*/ 791028 h 1328057"/>
              <a:gd name="connsiteX6" fmla="*/ 3036 w 286065"/>
              <a:gd name="connsiteY6" fmla="*/ 518885 h 1328057"/>
              <a:gd name="connsiteX7" fmla="*/ 6665 w 286065"/>
              <a:gd name="connsiteY7" fmla="*/ 275771 h 1328057"/>
              <a:gd name="connsiteX8" fmla="*/ 13922 w 286065"/>
              <a:gd name="connsiteY8" fmla="*/ 0 h 132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065" h="1328057">
                <a:moveTo>
                  <a:pt x="286065" y="1328057"/>
                </a:moveTo>
                <a:cubicBezTo>
                  <a:pt x="282436" y="1182007"/>
                  <a:pt x="278808" y="1035957"/>
                  <a:pt x="275179" y="939800"/>
                </a:cubicBezTo>
                <a:cubicBezTo>
                  <a:pt x="271550" y="843643"/>
                  <a:pt x="270945" y="824895"/>
                  <a:pt x="264293" y="751114"/>
                </a:cubicBezTo>
                <a:cubicBezTo>
                  <a:pt x="257641" y="677333"/>
                  <a:pt x="256432" y="514047"/>
                  <a:pt x="235265" y="497114"/>
                </a:cubicBezTo>
                <a:cubicBezTo>
                  <a:pt x="214098" y="480181"/>
                  <a:pt x="167531" y="600528"/>
                  <a:pt x="137293" y="649514"/>
                </a:cubicBezTo>
                <a:cubicBezTo>
                  <a:pt x="107055" y="698500"/>
                  <a:pt x="76212" y="812799"/>
                  <a:pt x="53836" y="791028"/>
                </a:cubicBezTo>
                <a:cubicBezTo>
                  <a:pt x="31460" y="769257"/>
                  <a:pt x="10898" y="604761"/>
                  <a:pt x="3036" y="518885"/>
                </a:cubicBezTo>
                <a:cubicBezTo>
                  <a:pt x="-4826" y="433009"/>
                  <a:pt x="4851" y="362252"/>
                  <a:pt x="6665" y="275771"/>
                </a:cubicBezTo>
                <a:cubicBezTo>
                  <a:pt x="8479" y="189290"/>
                  <a:pt x="11200" y="94645"/>
                  <a:pt x="13922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02" name="Group 16401"/>
          <p:cNvGrpSpPr/>
          <p:nvPr/>
        </p:nvGrpSpPr>
        <p:grpSpPr>
          <a:xfrm>
            <a:off x="6411951" y="5404080"/>
            <a:ext cx="1958291" cy="477832"/>
            <a:chOff x="6411951" y="5320950"/>
            <a:chExt cx="1958291" cy="477832"/>
          </a:xfrm>
        </p:grpSpPr>
        <p:sp>
          <p:nvSpPr>
            <p:cNvPr id="104" name="Oval 103"/>
            <p:cNvSpPr/>
            <p:nvPr/>
          </p:nvSpPr>
          <p:spPr>
            <a:xfrm>
              <a:off x="6411951" y="5694691"/>
              <a:ext cx="104091" cy="104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050580" y="5578577"/>
              <a:ext cx="104091" cy="104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266151" y="5320950"/>
              <a:ext cx="104091" cy="1040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03" name="Group 16402"/>
          <p:cNvGrpSpPr/>
          <p:nvPr/>
        </p:nvGrpSpPr>
        <p:grpSpPr>
          <a:xfrm>
            <a:off x="6616390" y="5205427"/>
            <a:ext cx="1753195" cy="524085"/>
            <a:chOff x="6616390" y="5122297"/>
            <a:chExt cx="1753195" cy="524085"/>
          </a:xfrm>
        </p:grpSpPr>
        <p:sp>
          <p:nvSpPr>
            <p:cNvPr id="105" name="Oval 104"/>
            <p:cNvSpPr/>
            <p:nvPr/>
          </p:nvSpPr>
          <p:spPr>
            <a:xfrm>
              <a:off x="6616390" y="5542291"/>
              <a:ext cx="104091" cy="104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119523" y="5415291"/>
              <a:ext cx="104091" cy="104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8265494" y="5122297"/>
              <a:ext cx="104091" cy="1040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07" name="Group 16406"/>
          <p:cNvGrpSpPr/>
          <p:nvPr/>
        </p:nvGrpSpPr>
        <p:grpSpPr>
          <a:xfrm>
            <a:off x="6620107" y="4677567"/>
            <a:ext cx="1481621" cy="407197"/>
            <a:chOff x="6620107" y="4594437"/>
            <a:chExt cx="1481621" cy="407197"/>
          </a:xfrm>
        </p:grpSpPr>
        <p:sp>
          <p:nvSpPr>
            <p:cNvPr id="109" name="Oval 108"/>
            <p:cNvSpPr/>
            <p:nvPr/>
          </p:nvSpPr>
          <p:spPr>
            <a:xfrm>
              <a:off x="6620107" y="4594437"/>
              <a:ext cx="104091" cy="104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105009" y="4714977"/>
              <a:ext cx="104091" cy="104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997637" y="4897543"/>
              <a:ext cx="104091" cy="1040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06" name="Group 16405"/>
          <p:cNvGrpSpPr/>
          <p:nvPr/>
        </p:nvGrpSpPr>
        <p:grpSpPr>
          <a:xfrm>
            <a:off x="6739053" y="4878289"/>
            <a:ext cx="1417103" cy="453218"/>
            <a:chOff x="6739053" y="4795159"/>
            <a:chExt cx="1417103" cy="453218"/>
          </a:xfrm>
        </p:grpSpPr>
        <p:sp>
          <p:nvSpPr>
            <p:cNvPr id="108" name="Oval 107"/>
            <p:cNvSpPr/>
            <p:nvPr/>
          </p:nvSpPr>
          <p:spPr>
            <a:xfrm>
              <a:off x="6739053" y="4795159"/>
              <a:ext cx="104091" cy="104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52180" y="4910919"/>
              <a:ext cx="104091" cy="104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052065" y="5144286"/>
              <a:ext cx="104091" cy="1040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05" name="Group 16404"/>
          <p:cNvGrpSpPr/>
          <p:nvPr/>
        </p:nvGrpSpPr>
        <p:grpSpPr>
          <a:xfrm>
            <a:off x="6783659" y="5103676"/>
            <a:ext cx="1455689" cy="131466"/>
            <a:chOff x="6783659" y="5020546"/>
            <a:chExt cx="1455689" cy="131466"/>
          </a:xfrm>
        </p:grpSpPr>
        <p:sp>
          <p:nvSpPr>
            <p:cNvPr id="107" name="Oval 106"/>
            <p:cNvSpPr/>
            <p:nvPr/>
          </p:nvSpPr>
          <p:spPr>
            <a:xfrm>
              <a:off x="6783659" y="5047921"/>
              <a:ext cx="104091" cy="104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170323" y="5045177"/>
              <a:ext cx="104091" cy="104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8135257" y="5020546"/>
              <a:ext cx="104091" cy="1040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04" name="Group 16403"/>
          <p:cNvGrpSpPr/>
          <p:nvPr/>
        </p:nvGrpSpPr>
        <p:grpSpPr>
          <a:xfrm>
            <a:off x="6742771" y="4966158"/>
            <a:ext cx="1587555" cy="551481"/>
            <a:chOff x="6742771" y="4883028"/>
            <a:chExt cx="1587555" cy="551481"/>
          </a:xfrm>
        </p:grpSpPr>
        <p:sp>
          <p:nvSpPr>
            <p:cNvPr id="106" name="Oval 105"/>
            <p:cNvSpPr/>
            <p:nvPr/>
          </p:nvSpPr>
          <p:spPr>
            <a:xfrm>
              <a:off x="6742771" y="5330418"/>
              <a:ext cx="104091" cy="104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166694" y="5212091"/>
              <a:ext cx="104091" cy="104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8226235" y="4883028"/>
              <a:ext cx="104091" cy="1040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08" name="Group 16407"/>
          <p:cNvGrpSpPr/>
          <p:nvPr/>
        </p:nvGrpSpPr>
        <p:grpSpPr>
          <a:xfrm>
            <a:off x="6415668" y="4506582"/>
            <a:ext cx="1693315" cy="349581"/>
            <a:chOff x="6415668" y="4423452"/>
            <a:chExt cx="1693315" cy="349581"/>
          </a:xfrm>
        </p:grpSpPr>
        <p:sp>
          <p:nvSpPr>
            <p:cNvPr id="110" name="Oval 109"/>
            <p:cNvSpPr/>
            <p:nvPr/>
          </p:nvSpPr>
          <p:spPr>
            <a:xfrm>
              <a:off x="6415668" y="4423452"/>
              <a:ext cx="104091" cy="104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032437" y="4533549"/>
              <a:ext cx="104091" cy="104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004892" y="4668942"/>
              <a:ext cx="104091" cy="10409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38" y="5722546"/>
            <a:ext cx="216533" cy="216533"/>
          </a:xfrm>
          <a:prstGeom prst="rect">
            <a:avLst/>
          </a:prstGeom>
        </p:spPr>
      </p:pic>
      <p:sp>
        <p:nvSpPr>
          <p:cNvPr id="158" name="Oval 157"/>
          <p:cNvSpPr/>
          <p:nvPr/>
        </p:nvSpPr>
        <p:spPr>
          <a:xfrm>
            <a:off x="7028933" y="5639994"/>
            <a:ext cx="157427" cy="157427"/>
          </a:xfrm>
          <a:prstGeom prst="ellipse">
            <a:avLst/>
          </a:prstGeom>
          <a:gradFill flip="none" rotWithShape="1">
            <a:gsLst>
              <a:gs pos="71000">
                <a:schemeClr val="accent2">
                  <a:lumMod val="50000"/>
                </a:schemeClr>
              </a:gs>
              <a:gs pos="59000">
                <a:schemeClr val="accent2">
                  <a:lumMod val="75000"/>
                </a:schemeClr>
              </a:gs>
              <a:gs pos="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0" name="TextBox 16409"/>
          <p:cNvSpPr txBox="1"/>
          <p:nvPr/>
        </p:nvSpPr>
        <p:spPr>
          <a:xfrm>
            <a:off x="3567545" y="2415428"/>
            <a:ext cx="190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Pairwise collisions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633541" y="2415428"/>
            <a:ext cx="18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3-way collisions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652164" y="2415428"/>
            <a:ext cx="138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≥ 4-way</a:t>
            </a:r>
            <a:endParaRPr lang="en-US" b="1" dirty="0"/>
          </a:p>
        </p:txBody>
      </p:sp>
      <p:sp>
        <p:nvSpPr>
          <p:cNvPr id="16411" name="Right Brace 16410"/>
          <p:cNvSpPr/>
          <p:nvPr/>
        </p:nvSpPr>
        <p:spPr>
          <a:xfrm rot="5400000">
            <a:off x="6102371" y="1069443"/>
            <a:ext cx="254313" cy="4561970"/>
          </a:xfrm>
          <a:prstGeom prst="rightBrace">
            <a:avLst>
              <a:gd name="adj1" fmla="val 25421"/>
              <a:gd name="adj2" fmla="val 9288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3761510" y="3404764"/>
            <a:ext cx="432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Power-series for generic analytic function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5" name="Right Brace 164"/>
          <p:cNvSpPr/>
          <p:nvPr/>
        </p:nvSpPr>
        <p:spPr>
          <a:xfrm rot="16200000">
            <a:off x="4388734" y="2359829"/>
            <a:ext cx="254315" cy="1029243"/>
          </a:xfrm>
          <a:prstGeom prst="rightBrace">
            <a:avLst>
              <a:gd name="adj1" fmla="val 25421"/>
              <a:gd name="adj2" fmla="val 4909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ight Brace 165"/>
          <p:cNvSpPr/>
          <p:nvPr/>
        </p:nvSpPr>
        <p:spPr>
          <a:xfrm rot="16200000">
            <a:off x="6508792" y="1537339"/>
            <a:ext cx="254315" cy="2674223"/>
          </a:xfrm>
          <a:prstGeom prst="rightBrace">
            <a:avLst>
              <a:gd name="adj1" fmla="val 25421"/>
              <a:gd name="adj2" fmla="val 4909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Brace 166"/>
          <p:cNvSpPr/>
          <p:nvPr/>
        </p:nvSpPr>
        <p:spPr>
          <a:xfrm rot="16200000">
            <a:off x="8204271" y="2761286"/>
            <a:ext cx="254315" cy="222700"/>
          </a:xfrm>
          <a:prstGeom prst="rightBrace">
            <a:avLst>
              <a:gd name="adj1" fmla="val 25421"/>
              <a:gd name="adj2" fmla="val 490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713666" y="1220512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512694" y="137211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Explosion 1 167"/>
          <p:cNvSpPr/>
          <p:nvPr/>
        </p:nvSpPr>
        <p:spPr>
          <a:xfrm>
            <a:off x="4646816" y="1311178"/>
            <a:ext cx="322661" cy="322661"/>
          </a:xfrm>
          <a:prstGeom prst="irregularSeal1">
            <a:avLst/>
          </a:prstGeom>
          <a:gradFill flip="none" rotWithShape="1">
            <a:gsLst>
              <a:gs pos="99000">
                <a:srgbClr val="66008F"/>
              </a:gs>
              <a:gs pos="74000">
                <a:srgbClr val="BA0066"/>
              </a:gs>
              <a:gs pos="45000">
                <a:srgbClr val="FF0000"/>
              </a:gs>
              <a:gs pos="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754750" y="2131171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7728821" y="2049161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75000"/>
                </a:srgbClr>
              </a:gs>
              <a:gs pos="75000">
                <a:srgbClr val="0087E6">
                  <a:alpha val="75000"/>
                </a:srgbClr>
              </a:gs>
              <a:gs pos="100000">
                <a:srgbClr val="005CBF">
                  <a:alpha val="7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715520" y="169206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02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0086 0.0294 L 0.11545 -0.03565 L 0.16475 -0.05625 L 0.22656 -0.0331 L 0.26059 0.02592 L 0.31892 -0.04838 L 0.35 -0.04838 L 0.42812 0.00532 L 0.45312 -0.05463 L 0.49843 -0.06366 L 0.5059 -0.11227 " pathEditMode="relative" rAng="0" ptsTypes="AAAAAAAAAAAA">
                                      <p:cBhvr>
                                        <p:cTn id="2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50"/>
                            </p:stCondLst>
                            <p:childTnLst>
                              <p:par>
                                <p:cTn id="46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6" presetClass="entr" presetSubtype="32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6" presetClass="entr" presetSubtype="37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6" presetClass="entr" presetSubtype="37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6" presetClass="entr" presetSubtype="37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9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1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9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4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50"/>
                            </p:stCondLst>
                            <p:childTnLst>
                              <p:par>
                                <p:cTn id="19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1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4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1.85185E-6 C 0.00348 -0.00648 0.01111 -0.02384 0.01302 -0.04908 C 0.01493 -0.07431 0.0132 -0.08658 0.00903 -0.10579 C 0.00486 -0.125 -0.00451 -0.15278 -0.01215 -0.16482 " pathEditMode="relative" rAng="0" ptsTypes="ssss">
                                      <p:cBhvr>
                                        <p:cTn id="2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8241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7 C 0.00208 -0.00416 0.00122 -0.00254 0.00261 -0.00486 C 0.00382 -0.00995 0.00712 -0.02522 0.00799 -0.02939 " pathEditMode="relative" rAng="0" ptsTypes="fff">
                                      <p:cBhvr>
                                        <p:cTn id="237" dur="29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1504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fill="hold" grpId="1" nodeType="withEffect">
                                  <p:stCondLst>
                                    <p:cond delay="290"/>
                                  </p:stCondLst>
                                  <p:childTnLst>
                                    <p:animMotion origin="layout" path="M 0.00799 -0.02938 C 0.00921 -0.03494 0.00851 -0.04767 0.00539 -0.05299 C 0.00504 -0.05484 0.00469 -0.05623 0.004 -0.05785 C 0.00365 -0.06016 0.00244 -0.06317 0.00139 -0.06502 C 0.0007 -0.06618 -0.00017 -0.06896 -0.00017 -0.06896 " pathEditMode="relative" ptsTypes="ffffA">
                                      <p:cBhvr>
                                        <p:cTn id="239" dur="29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fill="hold" grpId="2" nodeType="withEffect">
                                  <p:stCondLst>
                                    <p:cond delay="580"/>
                                  </p:stCondLst>
                                  <p:childTnLst>
                                    <p:animMotion origin="layout" path="M -0.00017 -0.06873 C -0.00208 -0.07451 -0.00469 -0.08331 -0.00868 -0.08701 C -0.01094 -0.09164 -0.0125 -0.09442 -0.01632 -0.09581 C -0.01805 -0.0965 -0.02257 -0.09627 -0.02569 -0.09627 " pathEditMode="relative" rAng="0" ptsTypes="ffff">
                                      <p:cBhvr>
                                        <p:cTn id="241" dur="29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-1389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fill="hold" grpId="3" nodeType="withEffect">
                                  <p:stCondLst>
                                    <p:cond delay="870"/>
                                  </p:stCondLst>
                                  <p:childTnLst>
                                    <p:animMotion origin="layout" path="M -0.02569 -0.09627 C -0.02882 -0.09581 -0.03246 -0.09604 -0.03542 -0.09534 C -0.03819 -0.09465 -0.03993 -0.09257 -0.04253 -0.09141 C -0.04392 -0.08979 -0.04531 -0.08817 -0.04705 -0.08701 C -0.04757 -0.08493 -0.04826 -0.08331 -0.04878 -0.08123 C -0.04844 -0.0766 -0.04739 -0.07683 -0.04913 -0.07683 " pathEditMode="relative" rAng="0" ptsTypes="ffffff">
                                      <p:cBhvr>
                                        <p:cTn id="243" dur="29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972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fill="hold" grpId="4" nodeType="withEffect">
                                  <p:stCondLst>
                                    <p:cond delay="1160"/>
                                  </p:stCondLst>
                                  <p:childTnLst>
                                    <p:animMotion origin="layout" path="M -0.04913 -0.07683 C -0.04792 -0.07613 -0.04583 -0.07428 -0.04583 -0.07428 C -0.04531 -0.07197 -0.0441 -0.07081 -0.04219 -0.07035 C -0.0375 -0.06827 -0.03247 -0.06665 -0.0276 -0.06595 C -0.02413 -0.06618 -0.025 -0.06526 -0.02396 -0.06665 " pathEditMode="relative" ptsTypes="ffffA">
                                      <p:cBhvr>
                                        <p:cTn id="24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fill="hold" grpId="5" nodeType="withEffect">
                                  <p:stCondLst>
                                    <p:cond delay="1410"/>
                                  </p:stCondLst>
                                  <p:childTnLst>
                                    <p:animMotion origin="layout" path="M -0.02396 -0.06665 C -0.02187 -0.06757 -0.01927 -0.06803 -0.01736 -0.06942 C -0.01458 -0.07151 -0.01233 -0.07405 -0.00972 -0.07637 C -0.00729 -0.08123 -0.00486 -0.08609 -0.00243 -0.09095 C -0.00226 -0.09303 -0.00052 -0.09719 0.00052 -0.09881 C 0.00087 -0.10043 0.00295 -0.11062 0.00382 -0.11201 C 0.00452 -0.11663 0.00295 -0.12173 0.00347 -0.12566 " pathEditMode="relative" rAng="0" ptsTypes="fffffff">
                                      <p:cBhvr>
                                        <p:cTn id="247" dur="29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2962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fill="hold" grpId="6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313 -0.12612 C 0.00261 -0.1289 0.00243 -0.13793 0.00104 -0.14279 C -1.11111E-6 -0.14672 -0.00104 -0.15413 -0.00382 -0.15644 C -0.00521 -0.15945 -0.00903 -0.1657 -0.01111 -0.16755 C -0.0118 -0.16894 -0.01337 -0.17241 -0.01476 -0.17241 " pathEditMode="relative" rAng="0" ptsTypes="fffff">
                                      <p:cBhvr>
                                        <p:cTn id="249" dur="29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2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0.02084 -0.01574 0.04271 -0.04745 0.04271 -0.09352 C 0.04271 -0.13958 0.01893 -0.17083 0.00174 -0.18611 " pathEditMode="relative" rAng="0" ptsTypes="fsf">
                                      <p:cBhvr>
                                        <p:cTn id="253" dur="3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930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0.00607 -0.01597 0.01267 -0.04491 0.01354 -0.07778 C 0.01441 -0.11065 0.00885 -0.12014 -0.00139 -0.15394 " pathEditMode="relative" rAng="0" ptsTypes="fsf">
                                      <p:cBhvr>
                                        <p:cTn id="255" dur="3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7708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5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ntr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5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ntr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5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5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176" grpId="0" animBg="1"/>
      <p:bldP spid="177" grpId="0" animBg="1"/>
      <p:bldP spid="172" grpId="0" animBg="1"/>
      <p:bldP spid="174" grpId="0" animBg="1"/>
      <p:bldP spid="171" grpId="0" animBg="1"/>
      <p:bldP spid="173" grpId="0" animBg="1"/>
      <p:bldP spid="111" grpId="0" animBg="1"/>
      <p:bldP spid="6" grpId="0" animBg="1"/>
      <p:bldP spid="1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9" grpId="0"/>
      <p:bldP spid="43" grpId="0"/>
      <p:bldP spid="74" grpId="0" animBg="1"/>
      <p:bldP spid="87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71" grpId="0" animBg="1"/>
      <p:bldP spid="71" grpId="1" animBg="1"/>
      <p:bldP spid="71" grpId="2" animBg="1"/>
      <p:bldP spid="71" grpId="3" animBg="1"/>
      <p:bldP spid="71" grpId="4" animBg="1"/>
      <p:bldP spid="71" grpId="5" animBg="1"/>
      <p:bldP spid="71" grpId="6" animBg="1"/>
      <p:bldP spid="71" grpId="7" animBg="1"/>
      <p:bldP spid="92" grpId="0" animBg="1"/>
      <p:bldP spid="158" grpId="0" animBg="1"/>
      <p:bldP spid="158" grpId="1" animBg="1"/>
      <p:bldP spid="16410" grpId="0"/>
      <p:bldP spid="161" grpId="0"/>
      <p:bldP spid="162" grpId="0"/>
      <p:bldP spid="16411" grpId="0" animBg="1"/>
      <p:bldP spid="164" grpId="0"/>
      <p:bldP spid="165" grpId="0" animBg="1"/>
      <p:bldP spid="166" grpId="0" animBg="1"/>
      <p:bldP spid="167" grpId="0" animBg="1"/>
      <p:bldP spid="169" grpId="0" animBg="1"/>
      <p:bldP spid="170" grpId="0" animBg="1"/>
      <p:bldP spid="168" grpId="0" animBg="1"/>
      <p:bldP spid="178" grpId="0" animBg="1"/>
      <p:bldP spid="179" grpId="0" animBg="1"/>
      <p:bldP spid="182" grpId="0" animBg="1"/>
      <p:bldP spid="182" grpId="1" animBg="1"/>
      <p:bldP spid="18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299855" y="1752600"/>
            <a:ext cx="2844728" cy="2424675"/>
            <a:chOff x="2299855" y="1752600"/>
            <a:chExt cx="2844728" cy="2424675"/>
          </a:xfrm>
        </p:grpSpPr>
        <p:grpSp>
          <p:nvGrpSpPr>
            <p:cNvPr id="60" name="Group 59"/>
            <p:cNvGrpSpPr/>
            <p:nvPr/>
          </p:nvGrpSpPr>
          <p:grpSpPr>
            <a:xfrm>
              <a:off x="2299855" y="1981200"/>
              <a:ext cx="2844728" cy="2196075"/>
              <a:chOff x="2667000" y="1117232"/>
              <a:chExt cx="7238999" cy="5588368"/>
            </a:xfrm>
          </p:grpSpPr>
          <p:pic>
            <p:nvPicPr>
              <p:cNvPr id="62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67000" y="1117232"/>
                <a:ext cx="7238999" cy="5588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3" name="Straight Connector 62"/>
              <p:cNvCxnSpPr/>
              <p:nvPr/>
            </p:nvCxnSpPr>
            <p:spPr>
              <a:xfrm flipV="1">
                <a:off x="6027747" y="5374204"/>
                <a:ext cx="1049036" cy="32817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7085198" y="4412120"/>
                <a:ext cx="619884" cy="97049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7261907" y="3138692"/>
                <a:ext cx="440370" cy="127342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6019334" y="2566493"/>
                <a:ext cx="1248183" cy="5721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020785" y="2569296"/>
                <a:ext cx="998549" cy="53293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562795" y="3099423"/>
                <a:ext cx="460796" cy="88036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390961" y="3985925"/>
                <a:ext cx="168765" cy="89905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5919123" y="558161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960800" y="526634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584636" y="430123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08236" y="245459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08715" y="298587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451515" y="386935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282398" y="4771351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149736" y="3021557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590800" y="1752600"/>
              <a:ext cx="2150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Manual data analysis</a:t>
              </a:r>
              <a:endParaRPr lang="en-US" dirty="0"/>
            </a:p>
          </p:txBody>
        </p:sp>
      </p:grpSp>
      <p:pic>
        <p:nvPicPr>
          <p:cNvPr id="4098" name="Picture 2" descr="http://www.decodingtheheavens.com/blog/image.axd?picture=2010%2F11%2F609px-Cassini_ap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5069"/>
            <a:ext cx="1966579" cy="19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624181" y="1752600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Epicycles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40589" y="1752600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474525" y="17526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grpSp>
        <p:nvGrpSpPr>
          <p:cNvPr id="4096" name="Group 4095"/>
          <p:cNvGrpSpPr/>
          <p:nvPr/>
        </p:nvGrpSpPr>
        <p:grpSpPr>
          <a:xfrm>
            <a:off x="381000" y="2543822"/>
            <a:ext cx="1740938" cy="1196781"/>
            <a:chOff x="201834" y="2279757"/>
            <a:chExt cx="2160366" cy="1485111"/>
          </a:xfrm>
        </p:grpSpPr>
        <p:sp>
          <p:nvSpPr>
            <p:cNvPr id="84" name="Oval 83"/>
            <p:cNvSpPr/>
            <p:nvPr/>
          </p:nvSpPr>
          <p:spPr>
            <a:xfrm>
              <a:off x="299674" y="2279757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40000"/>
                  </a:srgbClr>
                </a:gs>
                <a:gs pos="0">
                  <a:schemeClr val="accent6">
                    <a:lumMod val="50000"/>
                    <a:alpha val="40000"/>
                  </a:schemeClr>
                </a:gs>
                <a:gs pos="60000">
                  <a:srgbClr val="FF7A00">
                    <a:alpha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01834" y="343011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40000"/>
                  </a:srgbClr>
                </a:gs>
                <a:gs pos="75000">
                  <a:srgbClr val="0087E6">
                    <a:alpha val="40000"/>
                  </a:srgbClr>
                </a:gs>
                <a:gs pos="100000">
                  <a:srgbClr val="005CBF">
                    <a:alpha val="4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27446" y="2894270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6200000">
              <a:off x="1563172" y="2889337"/>
              <a:ext cx="233902" cy="38308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0472" y="2360319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60000"/>
                  </a:srgbClr>
                </a:gs>
                <a:gs pos="0">
                  <a:schemeClr val="accent6">
                    <a:lumMod val="50000"/>
                    <a:alpha val="60000"/>
                  </a:schemeClr>
                </a:gs>
                <a:gs pos="60000">
                  <a:srgbClr val="FF7A00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74951" y="2454798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80000"/>
                  </a:srgbClr>
                </a:gs>
                <a:gs pos="0">
                  <a:schemeClr val="accent6">
                    <a:lumMod val="50000"/>
                    <a:alpha val="80000"/>
                  </a:schemeClr>
                </a:gs>
                <a:gs pos="60000">
                  <a:srgbClr val="FF7A00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69430" y="2556934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08102" y="335415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60000"/>
                  </a:srgbClr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23105" y="3263438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80000"/>
                  </a:srgbClr>
                </a:gs>
                <a:gs pos="75000">
                  <a:srgbClr val="0087E6">
                    <a:alpha val="80000"/>
                  </a:srgbClr>
                </a:gs>
                <a:gs pos="100000">
                  <a:srgbClr val="005CBF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29338" y="3173623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707605" y="2453544"/>
              <a:ext cx="467776" cy="510387"/>
              <a:chOff x="1159836" y="2553362"/>
              <a:chExt cx="467776" cy="51038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224948" y="2661085"/>
                <a:ext cx="402664" cy="4026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159836" y="2553362"/>
                <a:ext cx="43633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5" name="Explosion 1 104"/>
            <p:cNvSpPr/>
            <p:nvPr/>
          </p:nvSpPr>
          <p:spPr>
            <a:xfrm>
              <a:off x="920911" y="2845251"/>
              <a:ext cx="480471" cy="48047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7489867" y="2387324"/>
            <a:ext cx="1280058" cy="1509777"/>
            <a:chOff x="7489867" y="2230580"/>
            <a:chExt cx="1280058" cy="1509777"/>
          </a:xfrm>
        </p:grpSpPr>
        <p:sp>
          <p:nvSpPr>
            <p:cNvPr id="4097" name="Freeform 4096"/>
            <p:cNvSpPr/>
            <p:nvPr/>
          </p:nvSpPr>
          <p:spPr>
            <a:xfrm>
              <a:off x="7567749" y="2827383"/>
              <a:ext cx="380274" cy="467360"/>
            </a:xfrm>
            <a:custGeom>
              <a:avLst/>
              <a:gdLst>
                <a:gd name="connsiteX0" fmla="*/ 0 w 380274"/>
                <a:gd name="connsiteY0" fmla="*/ 0 h 467360"/>
                <a:gd name="connsiteX1" fmla="*/ 380274 w 380274"/>
                <a:gd name="connsiteY1" fmla="*/ 133531 h 467360"/>
                <a:gd name="connsiteX2" fmla="*/ 60960 w 380274"/>
                <a:gd name="connsiteY2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274" h="467360">
                  <a:moveTo>
                    <a:pt x="0" y="0"/>
                  </a:moveTo>
                  <a:lnTo>
                    <a:pt x="380274" y="133531"/>
                  </a:lnTo>
                  <a:lnTo>
                    <a:pt x="60960" y="46736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Freeform 4098"/>
            <p:cNvSpPr/>
            <p:nvPr/>
          </p:nvSpPr>
          <p:spPr>
            <a:xfrm>
              <a:off x="8276046" y="2853509"/>
              <a:ext cx="351245" cy="43542"/>
            </a:xfrm>
            <a:custGeom>
              <a:avLst/>
              <a:gdLst>
                <a:gd name="connsiteX0" fmla="*/ 0 w 351245"/>
                <a:gd name="connsiteY0" fmla="*/ 43542 h 43542"/>
                <a:gd name="connsiteX1" fmla="*/ 351245 w 351245"/>
                <a:gd name="connsiteY1" fmla="*/ 0 h 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245" h="43542">
                  <a:moveTo>
                    <a:pt x="0" y="43542"/>
                  </a:moveTo>
                  <a:lnTo>
                    <a:pt x="351245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Freeform 4099"/>
            <p:cNvSpPr/>
            <p:nvPr/>
          </p:nvSpPr>
          <p:spPr>
            <a:xfrm>
              <a:off x="7718697" y="2307771"/>
              <a:ext cx="397692" cy="11612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Freeform 4100"/>
            <p:cNvSpPr/>
            <p:nvPr/>
          </p:nvSpPr>
          <p:spPr>
            <a:xfrm>
              <a:off x="8290560" y="3248297"/>
              <a:ext cx="409303" cy="78377"/>
            </a:xfrm>
            <a:custGeom>
              <a:avLst/>
              <a:gdLst>
                <a:gd name="connsiteX0" fmla="*/ 0 w 409303"/>
                <a:gd name="connsiteY0" fmla="*/ 78377 h 78377"/>
                <a:gd name="connsiteX1" fmla="*/ 409303 w 409303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303" h="78377">
                  <a:moveTo>
                    <a:pt x="0" y="78377"/>
                  </a:moveTo>
                  <a:lnTo>
                    <a:pt x="409303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Freeform 4101"/>
            <p:cNvSpPr/>
            <p:nvPr/>
          </p:nvSpPr>
          <p:spPr>
            <a:xfrm>
              <a:off x="7858783" y="2886470"/>
              <a:ext cx="429811" cy="779558"/>
            </a:xfrm>
            <a:custGeom>
              <a:avLst/>
              <a:gdLst>
                <a:gd name="connsiteX0" fmla="*/ 0 w 429811"/>
                <a:gd name="connsiteY0" fmla="*/ 779558 h 779558"/>
                <a:gd name="connsiteX1" fmla="*/ 429811 w 429811"/>
                <a:gd name="connsiteY1" fmla="*/ 442452 h 779558"/>
                <a:gd name="connsiteX2" fmla="*/ 421383 w 429811"/>
                <a:gd name="connsiteY2" fmla="*/ 0 h 7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79558">
                  <a:moveTo>
                    <a:pt x="0" y="779558"/>
                  </a:moveTo>
                  <a:lnTo>
                    <a:pt x="429811" y="442452"/>
                  </a:lnTo>
                  <a:lnTo>
                    <a:pt x="421383" y="0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7589099" y="2347100"/>
              <a:ext cx="960752" cy="585722"/>
            </a:xfrm>
            <a:custGeom>
              <a:avLst/>
              <a:gdLst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37925 h 585722"/>
                <a:gd name="connsiteX4" fmla="*/ 682639 w 960752"/>
                <a:gd name="connsiteY4" fmla="*/ 514087 h 585722"/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58994 h 585722"/>
                <a:gd name="connsiteX4" fmla="*/ 682639 w 960752"/>
                <a:gd name="connsiteY4" fmla="*/ 514087 h 5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52" h="585722">
                  <a:moveTo>
                    <a:pt x="0" y="455094"/>
                  </a:moveTo>
                  <a:lnTo>
                    <a:pt x="143270" y="0"/>
                  </a:lnTo>
                  <a:lnTo>
                    <a:pt x="366602" y="585722"/>
                  </a:lnTo>
                  <a:lnTo>
                    <a:pt x="960752" y="58994"/>
                  </a:lnTo>
                  <a:lnTo>
                    <a:pt x="682639" y="514087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9867" y="274887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026174" y="223058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566067" y="320226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11816" y="281864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480467" y="232634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15395" y="325385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541325" y="2776974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642267" y="22421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794667" y="3587957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617525" y="317062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870867" y="288145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5" name="Rectangle 4104"/>
          <p:cNvSpPr/>
          <p:nvPr/>
        </p:nvSpPr>
        <p:spPr>
          <a:xfrm>
            <a:off x="7273636" y="1752600"/>
            <a:ext cx="2327563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043055" y="1666027"/>
            <a:ext cx="2299854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341751" y="1621141"/>
            <a:ext cx="2770575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90500" dist="63500" dir="5400000" sx="102000" sy="102000" algn="ctr" rotWithShape="0">
              <a:schemeClr val="tx1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Evolutionary game theory for biologists</a:t>
            </a:r>
            <a:endParaRPr lang="en-US" sz="2400" b="1" i="1" u="sng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>
          <a:xfrm>
            <a:off x="-457200" y="4648200"/>
            <a:ext cx="9677400" cy="23622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77800" dist="635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50758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David Liao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Analyst, Tlsty Lab, UCSF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 August 12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Princeton/Johns Hopkins Game Theory Workshop, Baltimore, MD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151728" y="1648320"/>
            <a:ext cx="2465442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153" grpId="0" animBg="1"/>
      <p:bldP spid="154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complicated must our model be?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16</a:t>
            </a:fld>
            <a:endParaRPr lang="en-US"/>
          </a:p>
        </p:txBody>
      </p:sp>
      <p:sp>
        <p:nvSpPr>
          <p:cNvPr id="21511" name="TextBox 21510"/>
          <p:cNvSpPr txBox="1"/>
          <p:nvPr/>
        </p:nvSpPr>
        <p:spPr>
          <a:xfrm>
            <a:off x="256310" y="1162596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Intracellular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773380" y="1162596"/>
            <a:ext cx="217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cell subpopulations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239490" y="1162596"/>
            <a:ext cx="217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cell subpopulations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65391" y="116259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924800" y="1162596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</a:t>
            </a:r>
            <a:endParaRPr lang="en-US" dirty="0"/>
          </a:p>
        </p:txBody>
      </p:sp>
      <p:pic>
        <p:nvPicPr>
          <p:cNvPr id="21512" name="Picture 3" descr="C:\Users\dliao\Documents\My Notebook\Physics\UCSF PostDoc\Tlsty Journal Club\PersisterJournalClub20110131\DNADoubleStr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8"/>
          <a:stretch/>
        </p:blipFill>
        <p:spPr bwMode="auto">
          <a:xfrm>
            <a:off x="201320" y="2666893"/>
            <a:ext cx="1416537" cy="3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4" descr="C:\Users\dliao\Documents\My Notebook\Physics\UCSF PostDoc\Physics Pocketguide\tour.egt\BlankDen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83" y="2645927"/>
            <a:ext cx="510948" cy="4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5" descr="C:\Users\dliao\Documents\My Notebook\Physics\UCSF PostDoc\Physics Pocketguide\tour.egt\BlankCopp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01" y="2666894"/>
            <a:ext cx="510948" cy="4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6" descr="C:\Users\dliao\Documents\My Notebook\Physics\UCSF PostDoc\Physics Pocketguide\tour.egt\Blank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64" y="2369102"/>
            <a:ext cx="518060" cy="4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dliao\Documents\My Notebook\Physics\UCSF PostDoc\Physics Pocketguide\tour.egt\BlankDen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10" y="2876372"/>
            <a:ext cx="510948" cy="4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dliao\Documents\My Notebook\Physics\UCSF PostDoc\Physics Pocketguide\tour.egt\BlankCopp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6372"/>
            <a:ext cx="510948" cy="4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7" descr="C:\Users\dliao\Documents\My Notebook\Physics\UCSF PostDoc\Physics Pocketguide\tour.egt\BlankBlueHu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48506"/>
            <a:ext cx="1153599" cy="26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215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36" y="2305107"/>
            <a:ext cx="1187850" cy="1147170"/>
          </a:xfrm>
          <a:prstGeom prst="rect">
            <a:avLst/>
          </a:prstGeom>
        </p:spPr>
      </p:pic>
      <p:sp>
        <p:nvSpPr>
          <p:cNvPr id="21519" name="TextBox 21518"/>
          <p:cNvSpPr txBox="1"/>
          <p:nvPr/>
        </p:nvSpPr>
        <p:spPr>
          <a:xfrm>
            <a:off x="165408" y="6172200"/>
            <a:ext cx="730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Mouse sketch file (and CC BY SA license information) at 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commons.wikimedia.org/wiki/File:Vectorized_lab_mouse_mg_3263_for_scientific_figures_and_presentations.svg</a:t>
            </a:r>
          </a:p>
        </p:txBody>
      </p:sp>
      <p:sp>
        <p:nvSpPr>
          <p:cNvPr id="21520" name="Rectangle 21519"/>
          <p:cNvSpPr/>
          <p:nvPr/>
        </p:nvSpPr>
        <p:spPr>
          <a:xfrm>
            <a:off x="-533400" y="990600"/>
            <a:ext cx="2306780" cy="29379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185897" y="1038682"/>
            <a:ext cx="2267035" cy="29379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470072" y="1066800"/>
            <a:ext cx="1177637" cy="24106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779325" y="1163780"/>
            <a:ext cx="1177637" cy="32696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77" grpId="0" animBg="1"/>
      <p:bldP spid="78" grpId="0" animBg="1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110835" y="3422058"/>
            <a:ext cx="8880766" cy="66968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77800" dist="63500" dir="27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Modularity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17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9377" y="1783378"/>
            <a:ext cx="650807" cy="799848"/>
          </a:xfrm>
          <a:custGeom>
            <a:avLst/>
            <a:gdLst>
              <a:gd name="connsiteX0" fmla="*/ 0 w 380274"/>
              <a:gd name="connsiteY0" fmla="*/ 0 h 467360"/>
              <a:gd name="connsiteX1" fmla="*/ 380274 w 380274"/>
              <a:gd name="connsiteY1" fmla="*/ 133531 h 467360"/>
              <a:gd name="connsiteX2" fmla="*/ 60960 w 380274"/>
              <a:gd name="connsiteY2" fmla="*/ 4673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274" h="467360">
                <a:moveTo>
                  <a:pt x="0" y="0"/>
                </a:moveTo>
                <a:lnTo>
                  <a:pt x="380274" y="133531"/>
                </a:lnTo>
                <a:lnTo>
                  <a:pt x="60960" y="46736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41567" y="1828091"/>
            <a:ext cx="601126" cy="74518"/>
          </a:xfrm>
          <a:custGeom>
            <a:avLst/>
            <a:gdLst>
              <a:gd name="connsiteX0" fmla="*/ 0 w 351245"/>
              <a:gd name="connsiteY0" fmla="*/ 43542 h 43542"/>
              <a:gd name="connsiteX1" fmla="*/ 351245 w 351245"/>
              <a:gd name="connsiteY1" fmla="*/ 0 h 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245" h="43542">
                <a:moveTo>
                  <a:pt x="0" y="43542"/>
                </a:moveTo>
                <a:lnTo>
                  <a:pt x="351245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87711" y="894106"/>
            <a:ext cx="680617" cy="19873"/>
          </a:xfrm>
          <a:custGeom>
            <a:avLst/>
            <a:gdLst>
              <a:gd name="connsiteX0" fmla="*/ 0 w 397692"/>
              <a:gd name="connsiteY0" fmla="*/ 11612 h 11612"/>
              <a:gd name="connsiteX1" fmla="*/ 397692 w 397692"/>
              <a:gd name="connsiteY1" fmla="*/ 0 h 1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692" h="11612">
                <a:moveTo>
                  <a:pt x="0" y="11612"/>
                </a:moveTo>
                <a:lnTo>
                  <a:pt x="397692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866407" y="2503737"/>
            <a:ext cx="700488" cy="134136"/>
          </a:xfrm>
          <a:custGeom>
            <a:avLst/>
            <a:gdLst>
              <a:gd name="connsiteX0" fmla="*/ 0 w 409303"/>
              <a:gd name="connsiteY0" fmla="*/ 78377 h 78377"/>
              <a:gd name="connsiteX1" fmla="*/ 409303 w 409303"/>
              <a:gd name="connsiteY1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303" h="78377">
                <a:moveTo>
                  <a:pt x="0" y="78377"/>
                </a:moveTo>
                <a:lnTo>
                  <a:pt x="409303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27457" y="1884501"/>
            <a:ext cx="735586" cy="1334148"/>
          </a:xfrm>
          <a:custGeom>
            <a:avLst/>
            <a:gdLst>
              <a:gd name="connsiteX0" fmla="*/ 0 w 429811"/>
              <a:gd name="connsiteY0" fmla="*/ 779558 h 779558"/>
              <a:gd name="connsiteX1" fmla="*/ 429811 w 429811"/>
              <a:gd name="connsiteY1" fmla="*/ 442452 h 779558"/>
              <a:gd name="connsiteX2" fmla="*/ 421383 w 429811"/>
              <a:gd name="connsiteY2" fmla="*/ 0 h 77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811" h="779558">
                <a:moveTo>
                  <a:pt x="0" y="779558"/>
                </a:moveTo>
                <a:lnTo>
                  <a:pt x="429811" y="442452"/>
                </a:lnTo>
                <a:lnTo>
                  <a:pt x="421383" y="0"/>
                </a:lnTo>
              </a:path>
            </a:pathLst>
          </a:custGeom>
          <a:noFill/>
          <a:ln>
            <a:solidFill>
              <a:srgbClr val="984807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665915" y="961414"/>
            <a:ext cx="1644247" cy="1002414"/>
          </a:xfrm>
          <a:custGeom>
            <a:avLst/>
            <a:gdLst>
              <a:gd name="connsiteX0" fmla="*/ 0 w 960752"/>
              <a:gd name="connsiteY0" fmla="*/ 455094 h 585722"/>
              <a:gd name="connsiteX1" fmla="*/ 143270 w 960752"/>
              <a:gd name="connsiteY1" fmla="*/ 0 h 585722"/>
              <a:gd name="connsiteX2" fmla="*/ 366602 w 960752"/>
              <a:gd name="connsiteY2" fmla="*/ 585722 h 585722"/>
              <a:gd name="connsiteX3" fmla="*/ 960752 w 960752"/>
              <a:gd name="connsiteY3" fmla="*/ 37925 h 585722"/>
              <a:gd name="connsiteX4" fmla="*/ 682639 w 960752"/>
              <a:gd name="connsiteY4" fmla="*/ 514087 h 585722"/>
              <a:gd name="connsiteX0" fmla="*/ 0 w 960752"/>
              <a:gd name="connsiteY0" fmla="*/ 455094 h 585722"/>
              <a:gd name="connsiteX1" fmla="*/ 143270 w 960752"/>
              <a:gd name="connsiteY1" fmla="*/ 0 h 585722"/>
              <a:gd name="connsiteX2" fmla="*/ 366602 w 960752"/>
              <a:gd name="connsiteY2" fmla="*/ 585722 h 585722"/>
              <a:gd name="connsiteX3" fmla="*/ 960752 w 960752"/>
              <a:gd name="connsiteY3" fmla="*/ 58994 h 585722"/>
              <a:gd name="connsiteX4" fmla="*/ 682639 w 960752"/>
              <a:gd name="connsiteY4" fmla="*/ 514087 h 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2" h="585722">
                <a:moveTo>
                  <a:pt x="0" y="455094"/>
                </a:moveTo>
                <a:lnTo>
                  <a:pt x="143270" y="0"/>
                </a:lnTo>
                <a:lnTo>
                  <a:pt x="366602" y="585722"/>
                </a:lnTo>
                <a:lnTo>
                  <a:pt x="960752" y="58994"/>
                </a:lnTo>
                <a:lnTo>
                  <a:pt x="682639" y="514087"/>
                </a:lnTo>
              </a:path>
            </a:pathLst>
          </a:custGeom>
          <a:noFill/>
          <a:ln>
            <a:solidFill>
              <a:srgbClr val="984807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96088" y="1649020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13932" y="762000"/>
            <a:ext cx="260820" cy="26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6498" y="2424963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31643" y="1768417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91417" y="925885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37768" y="2513241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95570" y="1697108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56908" y="781849"/>
            <a:ext cx="260820" cy="26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7728" y="3085037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25980" y="2370815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48138" y="1875913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51860" y="1783379"/>
            <a:ext cx="650807" cy="799847"/>
          </a:xfrm>
          <a:custGeom>
            <a:avLst/>
            <a:gdLst>
              <a:gd name="connsiteX0" fmla="*/ 0 w 380274"/>
              <a:gd name="connsiteY0" fmla="*/ 0 h 467360"/>
              <a:gd name="connsiteX1" fmla="*/ 380274 w 380274"/>
              <a:gd name="connsiteY1" fmla="*/ 133531 h 467360"/>
              <a:gd name="connsiteX2" fmla="*/ 60960 w 380274"/>
              <a:gd name="connsiteY2" fmla="*/ 4673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274" h="467360">
                <a:moveTo>
                  <a:pt x="0" y="0"/>
                </a:moveTo>
                <a:lnTo>
                  <a:pt x="380274" y="133531"/>
                </a:lnTo>
                <a:lnTo>
                  <a:pt x="60960" y="46736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64051" y="1828091"/>
            <a:ext cx="601127" cy="74519"/>
          </a:xfrm>
          <a:custGeom>
            <a:avLst/>
            <a:gdLst>
              <a:gd name="connsiteX0" fmla="*/ 0 w 351245"/>
              <a:gd name="connsiteY0" fmla="*/ 43542 h 43542"/>
              <a:gd name="connsiteX1" fmla="*/ 351245 w 351245"/>
              <a:gd name="connsiteY1" fmla="*/ 0 h 4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245" h="43542">
                <a:moveTo>
                  <a:pt x="0" y="43542"/>
                </a:moveTo>
                <a:lnTo>
                  <a:pt x="351245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10195" y="894106"/>
            <a:ext cx="680617" cy="19873"/>
          </a:xfrm>
          <a:custGeom>
            <a:avLst/>
            <a:gdLst>
              <a:gd name="connsiteX0" fmla="*/ 0 w 397692"/>
              <a:gd name="connsiteY0" fmla="*/ 11612 h 11612"/>
              <a:gd name="connsiteX1" fmla="*/ 397692 w 397692"/>
              <a:gd name="connsiteY1" fmla="*/ 0 h 1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692" h="11612">
                <a:moveTo>
                  <a:pt x="0" y="11612"/>
                </a:moveTo>
                <a:lnTo>
                  <a:pt x="397692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988891" y="2503737"/>
            <a:ext cx="700488" cy="134135"/>
          </a:xfrm>
          <a:custGeom>
            <a:avLst/>
            <a:gdLst>
              <a:gd name="connsiteX0" fmla="*/ 0 w 409303"/>
              <a:gd name="connsiteY0" fmla="*/ 78377 h 78377"/>
              <a:gd name="connsiteX1" fmla="*/ 409303 w 409303"/>
              <a:gd name="connsiteY1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303" h="78377">
                <a:moveTo>
                  <a:pt x="0" y="78377"/>
                </a:moveTo>
                <a:lnTo>
                  <a:pt x="409303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49941" y="1884501"/>
            <a:ext cx="735586" cy="1334148"/>
          </a:xfrm>
          <a:custGeom>
            <a:avLst/>
            <a:gdLst>
              <a:gd name="connsiteX0" fmla="*/ 0 w 429811"/>
              <a:gd name="connsiteY0" fmla="*/ 779558 h 779558"/>
              <a:gd name="connsiteX1" fmla="*/ 429811 w 429811"/>
              <a:gd name="connsiteY1" fmla="*/ 442452 h 779558"/>
              <a:gd name="connsiteX2" fmla="*/ 421383 w 429811"/>
              <a:gd name="connsiteY2" fmla="*/ 0 h 77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811" h="779558">
                <a:moveTo>
                  <a:pt x="0" y="779558"/>
                </a:moveTo>
                <a:lnTo>
                  <a:pt x="429811" y="442452"/>
                </a:lnTo>
                <a:lnTo>
                  <a:pt x="421383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88399" y="961414"/>
            <a:ext cx="1644246" cy="1002414"/>
          </a:xfrm>
          <a:custGeom>
            <a:avLst/>
            <a:gdLst>
              <a:gd name="connsiteX0" fmla="*/ 0 w 960752"/>
              <a:gd name="connsiteY0" fmla="*/ 455094 h 585722"/>
              <a:gd name="connsiteX1" fmla="*/ 143270 w 960752"/>
              <a:gd name="connsiteY1" fmla="*/ 0 h 585722"/>
              <a:gd name="connsiteX2" fmla="*/ 366602 w 960752"/>
              <a:gd name="connsiteY2" fmla="*/ 585722 h 585722"/>
              <a:gd name="connsiteX3" fmla="*/ 960752 w 960752"/>
              <a:gd name="connsiteY3" fmla="*/ 37925 h 585722"/>
              <a:gd name="connsiteX4" fmla="*/ 682639 w 960752"/>
              <a:gd name="connsiteY4" fmla="*/ 514087 h 585722"/>
              <a:gd name="connsiteX0" fmla="*/ 0 w 960752"/>
              <a:gd name="connsiteY0" fmla="*/ 455094 h 585722"/>
              <a:gd name="connsiteX1" fmla="*/ 143270 w 960752"/>
              <a:gd name="connsiteY1" fmla="*/ 0 h 585722"/>
              <a:gd name="connsiteX2" fmla="*/ 366602 w 960752"/>
              <a:gd name="connsiteY2" fmla="*/ 585722 h 585722"/>
              <a:gd name="connsiteX3" fmla="*/ 960752 w 960752"/>
              <a:gd name="connsiteY3" fmla="*/ 58994 h 585722"/>
              <a:gd name="connsiteX4" fmla="*/ 682639 w 960752"/>
              <a:gd name="connsiteY4" fmla="*/ 514087 h 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52" h="585722">
                <a:moveTo>
                  <a:pt x="0" y="455094"/>
                </a:moveTo>
                <a:lnTo>
                  <a:pt x="143270" y="0"/>
                </a:lnTo>
                <a:lnTo>
                  <a:pt x="366602" y="585722"/>
                </a:lnTo>
                <a:lnTo>
                  <a:pt x="960752" y="58994"/>
                </a:lnTo>
                <a:lnTo>
                  <a:pt x="682639" y="514087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8572" y="1649020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36416" y="762000"/>
            <a:ext cx="260820" cy="26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8982" y="2424963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54127" y="1768418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13901" y="925885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60252" y="2513241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8054" y="1697107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9392" y="781849"/>
            <a:ext cx="260820" cy="26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40212" y="3085037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48464" y="2370815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270621" y="1875913"/>
            <a:ext cx="260820" cy="2608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File:Titanic side plan 19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1214" y="4518824"/>
            <a:ext cx="6257386" cy="1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15635" y="4154178"/>
            <a:ext cx="840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risks and economics, should compartments be tightly connected or well isolated?</a:t>
            </a:r>
            <a:endParaRPr lang="en-US" dirty="0"/>
          </a:p>
        </p:txBody>
      </p:sp>
      <p:grpSp>
        <p:nvGrpSpPr>
          <p:cNvPr id="21508" name="Group 21507"/>
          <p:cNvGrpSpPr/>
          <p:nvPr/>
        </p:nvGrpSpPr>
        <p:grpSpPr>
          <a:xfrm>
            <a:off x="2954754" y="1507958"/>
            <a:ext cx="3359730" cy="715697"/>
            <a:chOff x="2954754" y="1600200"/>
            <a:chExt cx="3359730" cy="715697"/>
          </a:xfrm>
        </p:grpSpPr>
        <p:sp>
          <p:nvSpPr>
            <p:cNvPr id="21507" name="Rectangle 21506"/>
            <p:cNvSpPr/>
            <p:nvPr/>
          </p:nvSpPr>
          <p:spPr>
            <a:xfrm>
              <a:off x="2996319" y="1600200"/>
              <a:ext cx="3318165" cy="670399"/>
            </a:xfrm>
            <a:custGeom>
              <a:avLst/>
              <a:gdLst/>
              <a:ahLst/>
              <a:cxnLst/>
              <a:rect l="l" t="t" r="r" b="b"/>
              <a:pathLst>
                <a:path w="2971800" h="670399">
                  <a:moveTo>
                    <a:pt x="0" y="0"/>
                  </a:moveTo>
                  <a:lnTo>
                    <a:pt x="2971800" y="534282"/>
                  </a:lnTo>
                  <a:lnTo>
                    <a:pt x="2971800" y="670399"/>
                  </a:lnTo>
                  <a:lnTo>
                    <a:pt x="0" y="670399"/>
                  </a:lnTo>
                  <a:lnTo>
                    <a:pt x="0" y="53428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54754" y="1946565"/>
              <a:ext cx="2696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Sophisticated computation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509" name="Group 21508"/>
          <p:cNvGrpSpPr/>
          <p:nvPr/>
        </p:nvGrpSpPr>
        <p:grpSpPr>
          <a:xfrm>
            <a:off x="2996319" y="2498558"/>
            <a:ext cx="3364768" cy="729552"/>
            <a:chOff x="2996319" y="2667000"/>
            <a:chExt cx="3364768" cy="729552"/>
          </a:xfrm>
        </p:grpSpPr>
        <p:sp>
          <p:nvSpPr>
            <p:cNvPr id="49" name="Isosceles Triangle 48"/>
            <p:cNvSpPr/>
            <p:nvPr/>
          </p:nvSpPr>
          <p:spPr>
            <a:xfrm>
              <a:off x="2996319" y="2667000"/>
              <a:ext cx="3318165" cy="668431"/>
            </a:xfrm>
            <a:custGeom>
              <a:avLst/>
              <a:gdLst/>
              <a:ahLst/>
              <a:cxnLst/>
              <a:rect l="l" t="t" r="r" b="b"/>
              <a:pathLst>
                <a:path w="2971800" h="668431">
                  <a:moveTo>
                    <a:pt x="2971800" y="0"/>
                  </a:moveTo>
                  <a:lnTo>
                    <a:pt x="2971800" y="532314"/>
                  </a:lnTo>
                  <a:lnTo>
                    <a:pt x="2971800" y="534282"/>
                  </a:lnTo>
                  <a:lnTo>
                    <a:pt x="2971800" y="668431"/>
                  </a:lnTo>
                  <a:lnTo>
                    <a:pt x="0" y="668431"/>
                  </a:lnTo>
                  <a:lnTo>
                    <a:pt x="0" y="534282"/>
                  </a:lnTo>
                  <a:lnTo>
                    <a:pt x="0" y="532314"/>
                  </a:lnTo>
                  <a:lnTo>
                    <a:pt x="10947" y="53231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22965" y="3027220"/>
              <a:ext cx="273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Fault containment, revision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510" name="TextBox 21509"/>
          <p:cNvSpPr txBox="1"/>
          <p:nvPr/>
        </p:nvSpPr>
        <p:spPr>
          <a:xfrm>
            <a:off x="3428200" y="6107668"/>
            <a:ext cx="10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Burn coal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34438" y="6107668"/>
            <a:ext cx="148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Power engine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9400" y="6107668"/>
            <a:ext cx="163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Turn propellers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88878" y="6107668"/>
            <a:ext cx="162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Keep water out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0835" y="344540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does time-varying environment in which life evolves determine scale(s) at which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mechanisms</a:t>
            </a:r>
            <a:r>
              <a:rPr lang="en-US" dirty="0" smtClean="0"/>
              <a:t> by which a system is integrated and/or segregated?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53677" y="754331"/>
            <a:ext cx="917844" cy="280669"/>
            <a:chOff x="1031792" y="914400"/>
            <a:chExt cx="917844" cy="280669"/>
          </a:xfrm>
        </p:grpSpPr>
        <p:sp>
          <p:nvSpPr>
            <p:cNvPr id="54" name="Freeform 53"/>
            <p:cNvSpPr/>
            <p:nvPr/>
          </p:nvSpPr>
          <p:spPr>
            <a:xfrm>
              <a:off x="1162595" y="1046506"/>
              <a:ext cx="680617" cy="19873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688816" y="914400"/>
              <a:ext cx="260820" cy="26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031792" y="934249"/>
              <a:ext cx="260820" cy="26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000" y="5715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71500"/>
                <a:ext cx="63350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5410200" y="5715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71500"/>
                <a:ext cx="63350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89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5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/>
      <p:bldP spid="21510" grpId="0"/>
      <p:bldP spid="55" grpId="0"/>
      <p:bldP spid="56" grpId="0"/>
      <p:bldP spid="57" grpId="0"/>
      <p:bldP spid="58" grpId="0"/>
      <p:bldP spid="6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299855" y="1752600"/>
            <a:ext cx="2844728" cy="2424675"/>
            <a:chOff x="2299855" y="1752600"/>
            <a:chExt cx="2844728" cy="2424675"/>
          </a:xfrm>
        </p:grpSpPr>
        <p:grpSp>
          <p:nvGrpSpPr>
            <p:cNvPr id="60" name="Group 59"/>
            <p:cNvGrpSpPr/>
            <p:nvPr/>
          </p:nvGrpSpPr>
          <p:grpSpPr>
            <a:xfrm>
              <a:off x="2299855" y="1981200"/>
              <a:ext cx="2844728" cy="2196075"/>
              <a:chOff x="2667000" y="1117232"/>
              <a:chExt cx="7238999" cy="5588368"/>
            </a:xfrm>
          </p:grpSpPr>
          <p:pic>
            <p:nvPicPr>
              <p:cNvPr id="62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67000" y="1117232"/>
                <a:ext cx="7238999" cy="5588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3" name="Straight Connector 62"/>
              <p:cNvCxnSpPr/>
              <p:nvPr/>
            </p:nvCxnSpPr>
            <p:spPr>
              <a:xfrm flipV="1">
                <a:off x="6027747" y="5374204"/>
                <a:ext cx="1049036" cy="32817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7085198" y="4412120"/>
                <a:ext cx="619884" cy="97049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7261907" y="3138692"/>
                <a:ext cx="440370" cy="127342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6019334" y="2566493"/>
                <a:ext cx="1248183" cy="5721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020785" y="2569296"/>
                <a:ext cx="998549" cy="53293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562795" y="3099423"/>
                <a:ext cx="460796" cy="88036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390961" y="3985925"/>
                <a:ext cx="168765" cy="89905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5919123" y="558161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960800" y="526634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584636" y="430123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08236" y="245459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908715" y="298587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451515" y="386935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282398" y="4771351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149736" y="3021557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590800" y="1752600"/>
              <a:ext cx="2150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Manual data analysis</a:t>
              </a:r>
              <a:endParaRPr lang="en-US" dirty="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2341751" y="1621141"/>
            <a:ext cx="2770575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decodingtheheavens.com/blog/image.axd?picture=2010%2F11%2F609px-Cassini_ap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5069"/>
            <a:ext cx="1966579" cy="19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624181" y="1752600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Epicycles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40589" y="1752600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474525" y="17526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grpSp>
        <p:nvGrpSpPr>
          <p:cNvPr id="4096" name="Group 4095"/>
          <p:cNvGrpSpPr/>
          <p:nvPr/>
        </p:nvGrpSpPr>
        <p:grpSpPr>
          <a:xfrm>
            <a:off x="381000" y="2543822"/>
            <a:ext cx="1740938" cy="1196781"/>
            <a:chOff x="201834" y="2279757"/>
            <a:chExt cx="2160366" cy="1485111"/>
          </a:xfrm>
        </p:grpSpPr>
        <p:sp>
          <p:nvSpPr>
            <p:cNvPr id="84" name="Oval 83"/>
            <p:cNvSpPr/>
            <p:nvPr/>
          </p:nvSpPr>
          <p:spPr>
            <a:xfrm>
              <a:off x="299674" y="2279757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40000"/>
                  </a:srgbClr>
                </a:gs>
                <a:gs pos="0">
                  <a:schemeClr val="accent6">
                    <a:lumMod val="50000"/>
                    <a:alpha val="40000"/>
                  </a:schemeClr>
                </a:gs>
                <a:gs pos="60000">
                  <a:srgbClr val="FF7A00">
                    <a:alpha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01834" y="343011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40000"/>
                  </a:srgbClr>
                </a:gs>
                <a:gs pos="75000">
                  <a:srgbClr val="0087E6">
                    <a:alpha val="40000"/>
                  </a:srgbClr>
                </a:gs>
                <a:gs pos="100000">
                  <a:srgbClr val="005CBF">
                    <a:alpha val="4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27446" y="2894270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6200000">
              <a:off x="1563172" y="2889337"/>
              <a:ext cx="233902" cy="38308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0472" y="2360319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60000"/>
                  </a:srgbClr>
                </a:gs>
                <a:gs pos="0">
                  <a:schemeClr val="accent6">
                    <a:lumMod val="50000"/>
                    <a:alpha val="60000"/>
                  </a:schemeClr>
                </a:gs>
                <a:gs pos="60000">
                  <a:srgbClr val="FF7A00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74951" y="2454798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80000"/>
                  </a:srgbClr>
                </a:gs>
                <a:gs pos="0">
                  <a:schemeClr val="accent6">
                    <a:lumMod val="50000"/>
                    <a:alpha val="80000"/>
                  </a:schemeClr>
                </a:gs>
                <a:gs pos="60000">
                  <a:srgbClr val="FF7A00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69430" y="2556934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08102" y="335415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60000"/>
                  </a:srgbClr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23105" y="3263438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80000"/>
                  </a:srgbClr>
                </a:gs>
                <a:gs pos="75000">
                  <a:srgbClr val="0087E6">
                    <a:alpha val="80000"/>
                  </a:srgbClr>
                </a:gs>
                <a:gs pos="100000">
                  <a:srgbClr val="005CBF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29338" y="3173623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707605" y="2453544"/>
              <a:ext cx="467776" cy="510387"/>
              <a:chOff x="1159836" y="2553362"/>
              <a:chExt cx="467776" cy="51038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224948" y="2661085"/>
                <a:ext cx="402664" cy="4026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159836" y="2553362"/>
                <a:ext cx="43633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5" name="Explosion 1 104"/>
            <p:cNvSpPr/>
            <p:nvPr/>
          </p:nvSpPr>
          <p:spPr>
            <a:xfrm>
              <a:off x="920911" y="2845251"/>
              <a:ext cx="480471" cy="48047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7489867" y="2387324"/>
            <a:ext cx="1280058" cy="1509777"/>
            <a:chOff x="7489867" y="2230580"/>
            <a:chExt cx="1280058" cy="1509777"/>
          </a:xfrm>
        </p:grpSpPr>
        <p:sp>
          <p:nvSpPr>
            <p:cNvPr id="4097" name="Freeform 4096"/>
            <p:cNvSpPr/>
            <p:nvPr/>
          </p:nvSpPr>
          <p:spPr>
            <a:xfrm>
              <a:off x="7567749" y="2827383"/>
              <a:ext cx="380274" cy="467360"/>
            </a:xfrm>
            <a:custGeom>
              <a:avLst/>
              <a:gdLst>
                <a:gd name="connsiteX0" fmla="*/ 0 w 380274"/>
                <a:gd name="connsiteY0" fmla="*/ 0 h 467360"/>
                <a:gd name="connsiteX1" fmla="*/ 380274 w 380274"/>
                <a:gd name="connsiteY1" fmla="*/ 133531 h 467360"/>
                <a:gd name="connsiteX2" fmla="*/ 60960 w 380274"/>
                <a:gd name="connsiteY2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274" h="467360">
                  <a:moveTo>
                    <a:pt x="0" y="0"/>
                  </a:moveTo>
                  <a:lnTo>
                    <a:pt x="380274" y="133531"/>
                  </a:lnTo>
                  <a:lnTo>
                    <a:pt x="60960" y="46736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Freeform 4098"/>
            <p:cNvSpPr/>
            <p:nvPr/>
          </p:nvSpPr>
          <p:spPr>
            <a:xfrm>
              <a:off x="8276046" y="2853509"/>
              <a:ext cx="351245" cy="43542"/>
            </a:xfrm>
            <a:custGeom>
              <a:avLst/>
              <a:gdLst>
                <a:gd name="connsiteX0" fmla="*/ 0 w 351245"/>
                <a:gd name="connsiteY0" fmla="*/ 43542 h 43542"/>
                <a:gd name="connsiteX1" fmla="*/ 351245 w 351245"/>
                <a:gd name="connsiteY1" fmla="*/ 0 h 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245" h="43542">
                  <a:moveTo>
                    <a:pt x="0" y="43542"/>
                  </a:moveTo>
                  <a:lnTo>
                    <a:pt x="351245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Freeform 4099"/>
            <p:cNvSpPr/>
            <p:nvPr/>
          </p:nvSpPr>
          <p:spPr>
            <a:xfrm>
              <a:off x="7718697" y="2307771"/>
              <a:ext cx="397692" cy="11612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Freeform 4100"/>
            <p:cNvSpPr/>
            <p:nvPr/>
          </p:nvSpPr>
          <p:spPr>
            <a:xfrm>
              <a:off x="8290560" y="3248297"/>
              <a:ext cx="409303" cy="78377"/>
            </a:xfrm>
            <a:custGeom>
              <a:avLst/>
              <a:gdLst>
                <a:gd name="connsiteX0" fmla="*/ 0 w 409303"/>
                <a:gd name="connsiteY0" fmla="*/ 78377 h 78377"/>
                <a:gd name="connsiteX1" fmla="*/ 409303 w 409303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303" h="78377">
                  <a:moveTo>
                    <a:pt x="0" y="78377"/>
                  </a:moveTo>
                  <a:lnTo>
                    <a:pt x="409303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Freeform 4101"/>
            <p:cNvSpPr/>
            <p:nvPr/>
          </p:nvSpPr>
          <p:spPr>
            <a:xfrm>
              <a:off x="7858783" y="2886470"/>
              <a:ext cx="429811" cy="779558"/>
            </a:xfrm>
            <a:custGeom>
              <a:avLst/>
              <a:gdLst>
                <a:gd name="connsiteX0" fmla="*/ 0 w 429811"/>
                <a:gd name="connsiteY0" fmla="*/ 779558 h 779558"/>
                <a:gd name="connsiteX1" fmla="*/ 429811 w 429811"/>
                <a:gd name="connsiteY1" fmla="*/ 442452 h 779558"/>
                <a:gd name="connsiteX2" fmla="*/ 421383 w 429811"/>
                <a:gd name="connsiteY2" fmla="*/ 0 h 7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79558">
                  <a:moveTo>
                    <a:pt x="0" y="779558"/>
                  </a:moveTo>
                  <a:lnTo>
                    <a:pt x="429811" y="442452"/>
                  </a:lnTo>
                  <a:lnTo>
                    <a:pt x="421383" y="0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7589099" y="2347100"/>
              <a:ext cx="960752" cy="585722"/>
            </a:xfrm>
            <a:custGeom>
              <a:avLst/>
              <a:gdLst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37925 h 585722"/>
                <a:gd name="connsiteX4" fmla="*/ 682639 w 960752"/>
                <a:gd name="connsiteY4" fmla="*/ 514087 h 585722"/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58994 h 585722"/>
                <a:gd name="connsiteX4" fmla="*/ 682639 w 960752"/>
                <a:gd name="connsiteY4" fmla="*/ 514087 h 5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52" h="585722">
                  <a:moveTo>
                    <a:pt x="0" y="455094"/>
                  </a:moveTo>
                  <a:lnTo>
                    <a:pt x="143270" y="0"/>
                  </a:lnTo>
                  <a:lnTo>
                    <a:pt x="366602" y="585722"/>
                  </a:lnTo>
                  <a:lnTo>
                    <a:pt x="960752" y="58994"/>
                  </a:lnTo>
                  <a:lnTo>
                    <a:pt x="682639" y="514087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9867" y="274887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026174" y="223058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566067" y="320226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11816" y="281864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480467" y="232634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15395" y="325385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541325" y="2776974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642267" y="22421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794667" y="3587957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617525" y="317062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870867" y="288145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5" name="Rectangle 4104"/>
          <p:cNvSpPr/>
          <p:nvPr/>
        </p:nvSpPr>
        <p:spPr>
          <a:xfrm>
            <a:off x="7273636" y="1752600"/>
            <a:ext cx="2327563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043055" y="1666027"/>
            <a:ext cx="2299854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90500" dist="63500" dir="5400000" sx="102000" sy="102000" algn="ctr" rotWithShape="0">
              <a:schemeClr val="tx1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Evolutionary game theory for biologists</a:t>
            </a:r>
            <a:endParaRPr lang="en-US" sz="2400" b="1" i="1" u="sng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>
          <a:xfrm>
            <a:off x="-457200" y="4648200"/>
            <a:ext cx="9677400" cy="23622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77800" dist="635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50758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David Liao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Analyst, Tlsty Lab, UCSF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 August 12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Princeton/Johns Hopkins Game Theory Workshop, Baltimore, MD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151728" y="1648320"/>
            <a:ext cx="2465442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4" grpId="1" animBg="1"/>
      <p:bldP spid="4105" grpId="0" animBg="1"/>
      <p:bldP spid="4105" grpId="1" animBg="1"/>
      <p:bldP spid="153" grpId="0" animBg="1"/>
      <p:bldP spid="153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1981200"/>
            <a:ext cx="2048705" cy="1581561"/>
            <a:chOff x="2667000" y="1117232"/>
            <a:chExt cx="7238999" cy="5588368"/>
          </a:xfrm>
        </p:grpSpPr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1117232"/>
              <a:ext cx="7238999" cy="558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Straight Connector 62"/>
            <p:cNvCxnSpPr/>
            <p:nvPr/>
          </p:nvCxnSpPr>
          <p:spPr>
            <a:xfrm flipV="1">
              <a:off x="6027747" y="5374204"/>
              <a:ext cx="1049036" cy="32817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085198" y="4412120"/>
              <a:ext cx="619884" cy="97049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7261907" y="3138692"/>
              <a:ext cx="440370" cy="127342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019333" y="2566495"/>
              <a:ext cx="1248185" cy="5722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020785" y="2569296"/>
              <a:ext cx="998549" cy="5329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62795" y="3099423"/>
              <a:ext cx="460796" cy="88036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390961" y="3985925"/>
              <a:ext cx="168765" cy="89905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919123" y="5581615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960800" y="526634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584636" y="430123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908236" y="245459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908715" y="2985875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51515" y="386935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282398" y="4771351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149736" y="3021557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72200" y="2474424"/>
            <a:ext cx="2914550" cy="2249976"/>
            <a:chOff x="2362200" y="1788624"/>
            <a:chExt cx="2914550" cy="2249976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2200" y="1788624"/>
              <a:ext cx="2914550" cy="224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Freeform 87"/>
            <p:cNvSpPr/>
            <p:nvPr/>
          </p:nvSpPr>
          <p:spPr>
            <a:xfrm>
              <a:off x="2792349" y="2102545"/>
              <a:ext cx="2154424" cy="1485412"/>
            </a:xfrm>
            <a:custGeom>
              <a:avLst/>
              <a:gdLst>
                <a:gd name="connsiteX0" fmla="*/ 0 w 5583382"/>
                <a:gd name="connsiteY0" fmla="*/ 3893128 h 3893128"/>
                <a:gd name="connsiteX1" fmla="*/ 762000 w 5583382"/>
                <a:gd name="connsiteY1" fmla="*/ 3491346 h 3893128"/>
                <a:gd name="connsiteX2" fmla="*/ 1579418 w 5583382"/>
                <a:gd name="connsiteY2" fmla="*/ 2895600 h 3893128"/>
                <a:gd name="connsiteX3" fmla="*/ 2382982 w 5583382"/>
                <a:gd name="connsiteY3" fmla="*/ 2050473 h 3893128"/>
                <a:gd name="connsiteX4" fmla="*/ 3186546 w 5583382"/>
                <a:gd name="connsiteY4" fmla="*/ 1274619 h 3893128"/>
                <a:gd name="connsiteX5" fmla="*/ 3962400 w 5583382"/>
                <a:gd name="connsiteY5" fmla="*/ 637309 h 3893128"/>
                <a:gd name="connsiteX6" fmla="*/ 4765964 w 5583382"/>
                <a:gd name="connsiteY6" fmla="*/ 249382 h 3893128"/>
                <a:gd name="connsiteX7" fmla="*/ 5583382 w 5583382"/>
                <a:gd name="connsiteY7" fmla="*/ 0 h 3893128"/>
                <a:gd name="connsiteX0" fmla="*/ 0 w 5592973"/>
                <a:gd name="connsiteY0" fmla="*/ 3861156 h 3861156"/>
                <a:gd name="connsiteX1" fmla="*/ 771591 w 5592973"/>
                <a:gd name="connsiteY1" fmla="*/ 3491346 h 3861156"/>
                <a:gd name="connsiteX2" fmla="*/ 1589009 w 5592973"/>
                <a:gd name="connsiteY2" fmla="*/ 2895600 h 3861156"/>
                <a:gd name="connsiteX3" fmla="*/ 2392573 w 5592973"/>
                <a:gd name="connsiteY3" fmla="*/ 2050473 h 3861156"/>
                <a:gd name="connsiteX4" fmla="*/ 3196137 w 5592973"/>
                <a:gd name="connsiteY4" fmla="*/ 1274619 h 3861156"/>
                <a:gd name="connsiteX5" fmla="*/ 3971991 w 5592973"/>
                <a:gd name="connsiteY5" fmla="*/ 637309 h 3861156"/>
                <a:gd name="connsiteX6" fmla="*/ 4775555 w 5592973"/>
                <a:gd name="connsiteY6" fmla="*/ 249382 h 3861156"/>
                <a:gd name="connsiteX7" fmla="*/ 5592973 w 5592973"/>
                <a:gd name="connsiteY7" fmla="*/ 0 h 3861156"/>
                <a:gd name="connsiteX0" fmla="*/ 0 w 5592973"/>
                <a:gd name="connsiteY0" fmla="*/ 3861156 h 3861156"/>
                <a:gd name="connsiteX1" fmla="*/ 790774 w 5592973"/>
                <a:gd name="connsiteY1" fmla="*/ 3497740 h 3861156"/>
                <a:gd name="connsiteX2" fmla="*/ 1589009 w 5592973"/>
                <a:gd name="connsiteY2" fmla="*/ 2895600 h 3861156"/>
                <a:gd name="connsiteX3" fmla="*/ 2392573 w 5592973"/>
                <a:gd name="connsiteY3" fmla="*/ 2050473 h 3861156"/>
                <a:gd name="connsiteX4" fmla="*/ 3196137 w 5592973"/>
                <a:gd name="connsiteY4" fmla="*/ 1274619 h 3861156"/>
                <a:gd name="connsiteX5" fmla="*/ 3971991 w 5592973"/>
                <a:gd name="connsiteY5" fmla="*/ 637309 h 3861156"/>
                <a:gd name="connsiteX6" fmla="*/ 4775555 w 5592973"/>
                <a:gd name="connsiteY6" fmla="*/ 249382 h 3861156"/>
                <a:gd name="connsiteX7" fmla="*/ 5592973 w 5592973"/>
                <a:gd name="connsiteY7" fmla="*/ 0 h 3861156"/>
                <a:gd name="connsiteX0" fmla="*/ 0 w 5592973"/>
                <a:gd name="connsiteY0" fmla="*/ 3861156 h 3861156"/>
                <a:gd name="connsiteX1" fmla="*/ 790774 w 5592973"/>
                <a:gd name="connsiteY1" fmla="*/ 3497740 h 3861156"/>
                <a:gd name="connsiteX2" fmla="*/ 1589009 w 5592973"/>
                <a:gd name="connsiteY2" fmla="*/ 2895600 h 3861156"/>
                <a:gd name="connsiteX3" fmla="*/ 2392573 w 5592973"/>
                <a:gd name="connsiteY3" fmla="*/ 2050473 h 3861156"/>
                <a:gd name="connsiteX4" fmla="*/ 3183348 w 5592973"/>
                <a:gd name="connsiteY4" fmla="*/ 1271422 h 3861156"/>
                <a:gd name="connsiteX5" fmla="*/ 3971991 w 5592973"/>
                <a:gd name="connsiteY5" fmla="*/ 637309 h 3861156"/>
                <a:gd name="connsiteX6" fmla="*/ 4775555 w 5592973"/>
                <a:gd name="connsiteY6" fmla="*/ 249382 h 3861156"/>
                <a:gd name="connsiteX7" fmla="*/ 5592973 w 5592973"/>
                <a:gd name="connsiteY7" fmla="*/ 0 h 3861156"/>
                <a:gd name="connsiteX0" fmla="*/ 0 w 5592973"/>
                <a:gd name="connsiteY0" fmla="*/ 3861156 h 3861156"/>
                <a:gd name="connsiteX1" fmla="*/ 790774 w 5592973"/>
                <a:gd name="connsiteY1" fmla="*/ 3497740 h 3861156"/>
                <a:gd name="connsiteX2" fmla="*/ 1589009 w 5592973"/>
                <a:gd name="connsiteY2" fmla="*/ 2895600 h 3861156"/>
                <a:gd name="connsiteX3" fmla="*/ 2392573 w 5592973"/>
                <a:gd name="connsiteY3" fmla="*/ 2050473 h 3861156"/>
                <a:gd name="connsiteX4" fmla="*/ 3183348 w 5592973"/>
                <a:gd name="connsiteY4" fmla="*/ 1271422 h 3861156"/>
                <a:gd name="connsiteX5" fmla="*/ 3987977 w 5592973"/>
                <a:gd name="connsiteY5" fmla="*/ 646901 h 3861156"/>
                <a:gd name="connsiteX6" fmla="*/ 4775555 w 5592973"/>
                <a:gd name="connsiteY6" fmla="*/ 249382 h 3861156"/>
                <a:gd name="connsiteX7" fmla="*/ 5592973 w 5592973"/>
                <a:gd name="connsiteY7" fmla="*/ 0 h 3861156"/>
                <a:gd name="connsiteX0" fmla="*/ 0 w 5592973"/>
                <a:gd name="connsiteY0" fmla="*/ 3861156 h 3861156"/>
                <a:gd name="connsiteX1" fmla="*/ 790774 w 5592973"/>
                <a:gd name="connsiteY1" fmla="*/ 3497740 h 3861156"/>
                <a:gd name="connsiteX2" fmla="*/ 1589009 w 5592973"/>
                <a:gd name="connsiteY2" fmla="*/ 2895600 h 3861156"/>
                <a:gd name="connsiteX3" fmla="*/ 2392573 w 5592973"/>
                <a:gd name="connsiteY3" fmla="*/ 2050473 h 3861156"/>
                <a:gd name="connsiteX4" fmla="*/ 3183348 w 5592973"/>
                <a:gd name="connsiteY4" fmla="*/ 1271422 h 3861156"/>
                <a:gd name="connsiteX5" fmla="*/ 3987977 w 5592973"/>
                <a:gd name="connsiteY5" fmla="*/ 646901 h 3861156"/>
                <a:gd name="connsiteX6" fmla="*/ 4778752 w 5592973"/>
                <a:gd name="connsiteY6" fmla="*/ 236593 h 3861156"/>
                <a:gd name="connsiteX7" fmla="*/ 5592973 w 5592973"/>
                <a:gd name="connsiteY7" fmla="*/ 0 h 3861156"/>
                <a:gd name="connsiteX0" fmla="*/ 0 w 5576987"/>
                <a:gd name="connsiteY0" fmla="*/ 3845170 h 3845170"/>
                <a:gd name="connsiteX1" fmla="*/ 790774 w 5576987"/>
                <a:gd name="connsiteY1" fmla="*/ 3481754 h 3845170"/>
                <a:gd name="connsiteX2" fmla="*/ 1589009 w 5576987"/>
                <a:gd name="connsiteY2" fmla="*/ 2879614 h 3845170"/>
                <a:gd name="connsiteX3" fmla="*/ 2392573 w 5576987"/>
                <a:gd name="connsiteY3" fmla="*/ 2034487 h 3845170"/>
                <a:gd name="connsiteX4" fmla="*/ 3183348 w 5576987"/>
                <a:gd name="connsiteY4" fmla="*/ 1255436 h 3845170"/>
                <a:gd name="connsiteX5" fmla="*/ 3987977 w 5576987"/>
                <a:gd name="connsiteY5" fmla="*/ 630915 h 3845170"/>
                <a:gd name="connsiteX6" fmla="*/ 4778752 w 5576987"/>
                <a:gd name="connsiteY6" fmla="*/ 220607 h 3845170"/>
                <a:gd name="connsiteX7" fmla="*/ 5576987 w 5576987"/>
                <a:gd name="connsiteY7" fmla="*/ 0 h 38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6987" h="3845170">
                  <a:moveTo>
                    <a:pt x="0" y="3845170"/>
                  </a:moveTo>
                  <a:lnTo>
                    <a:pt x="790774" y="3481754"/>
                  </a:lnTo>
                  <a:lnTo>
                    <a:pt x="1589009" y="2879614"/>
                  </a:lnTo>
                  <a:lnTo>
                    <a:pt x="2392573" y="2034487"/>
                  </a:lnTo>
                  <a:lnTo>
                    <a:pt x="3183348" y="1255436"/>
                  </a:lnTo>
                  <a:lnTo>
                    <a:pt x="3987977" y="630915"/>
                  </a:lnTo>
                  <a:lnTo>
                    <a:pt x="4778752" y="220607"/>
                  </a:lnTo>
                  <a:lnTo>
                    <a:pt x="5576987" y="0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740302" y="3532533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45580" y="3393248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354305" y="3159192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663029" y="2835533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971754" y="2534276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77032" y="2295050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584034" y="2136810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892758" y="2049219"/>
              <a:ext cx="104298" cy="10429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http://www.decodingtheheavens.com/blog/image.axd?picture=2010%2F11%2F609px-Cassini_ap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5" y="3597396"/>
            <a:ext cx="1335977" cy="13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1981201" y="2999510"/>
            <a:ext cx="4038600" cy="707297"/>
          </a:xfrm>
          <a:prstGeom prst="rect">
            <a:avLst/>
          </a:prstGeom>
          <a:gradFill flip="none" rotWithShape="1">
            <a:gsLst>
              <a:gs pos="6000">
                <a:srgbClr val="FDFFE5"/>
              </a:gs>
              <a:gs pos="29000">
                <a:srgbClr val="E8E7B7"/>
              </a:gs>
              <a:gs pos="100000">
                <a:srgbClr val="EBE9CB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981200" y="892796"/>
            <a:ext cx="2313709" cy="728186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245145" y="914400"/>
            <a:ext cx="376959" cy="411297"/>
            <a:chOff x="1159836" y="2553362"/>
            <a:chExt cx="467776" cy="510387"/>
          </a:xfrm>
        </p:grpSpPr>
        <p:sp>
          <p:nvSpPr>
            <p:cNvPr id="129" name="Oval 128"/>
            <p:cNvSpPr/>
            <p:nvPr/>
          </p:nvSpPr>
          <p:spPr>
            <a:xfrm>
              <a:off x="1224948" y="2661085"/>
              <a:ext cx="402664" cy="40266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159836" y="2553362"/>
              <a:ext cx="436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4545" y="942953"/>
            <a:ext cx="1410934" cy="969925"/>
            <a:chOff x="381000" y="914400"/>
            <a:chExt cx="1740938" cy="1196781"/>
          </a:xfrm>
        </p:grpSpPr>
        <p:sp>
          <p:nvSpPr>
            <p:cNvPr id="84" name="Oval 83"/>
            <p:cNvSpPr/>
            <p:nvPr/>
          </p:nvSpPr>
          <p:spPr>
            <a:xfrm>
              <a:off x="459845" y="914400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40000"/>
                  </a:srgbClr>
                </a:gs>
                <a:gs pos="0">
                  <a:schemeClr val="accent6">
                    <a:lumMod val="50000"/>
                    <a:alpha val="40000"/>
                  </a:schemeClr>
                </a:gs>
                <a:gs pos="60000">
                  <a:srgbClr val="FF7A00">
                    <a:alpha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" y="1841419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40000"/>
                  </a:srgbClr>
                </a:gs>
                <a:gs pos="75000">
                  <a:srgbClr val="0087E6">
                    <a:alpha val="40000"/>
                  </a:srgbClr>
                </a:gs>
                <a:gs pos="100000">
                  <a:srgbClr val="005CBF">
                    <a:alpha val="4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852175" y="1409607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6200000">
              <a:off x="1478039" y="1405632"/>
              <a:ext cx="188491" cy="308714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24956" y="979321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60000"/>
                  </a:srgbClr>
                </a:gs>
                <a:gs pos="0">
                  <a:schemeClr val="accent6">
                    <a:lumMod val="50000"/>
                    <a:alpha val="60000"/>
                  </a:schemeClr>
                </a:gs>
                <a:gs pos="60000">
                  <a:srgbClr val="FF7A00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01092" y="1055457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80000"/>
                  </a:srgbClr>
                </a:gs>
                <a:gs pos="0">
                  <a:schemeClr val="accent6">
                    <a:lumMod val="50000"/>
                    <a:alpha val="80000"/>
                  </a:schemeClr>
                </a:gs>
                <a:gs pos="60000">
                  <a:srgbClr val="FF7A00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77228" y="1137764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466636" y="1780206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60000"/>
                  </a:srgbClr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559312" y="1707102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80000"/>
                  </a:srgbClr>
                </a:gs>
                <a:gs pos="75000">
                  <a:srgbClr val="0087E6">
                    <a:alpha val="80000"/>
                  </a:srgbClr>
                </a:gs>
                <a:gs pos="100000">
                  <a:srgbClr val="005CBF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44920" y="1634725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Explosion 1 104"/>
            <p:cNvSpPr/>
            <p:nvPr/>
          </p:nvSpPr>
          <p:spPr>
            <a:xfrm>
              <a:off x="960471" y="1370105"/>
              <a:ext cx="387189" cy="387189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491735" y="5181600"/>
            <a:ext cx="1113625" cy="1313475"/>
            <a:chOff x="7489867" y="2230580"/>
            <a:chExt cx="1280058" cy="1509777"/>
          </a:xfrm>
        </p:grpSpPr>
        <p:sp>
          <p:nvSpPr>
            <p:cNvPr id="4097" name="Freeform 4096"/>
            <p:cNvSpPr/>
            <p:nvPr/>
          </p:nvSpPr>
          <p:spPr>
            <a:xfrm>
              <a:off x="7567749" y="2827383"/>
              <a:ext cx="380274" cy="467360"/>
            </a:xfrm>
            <a:custGeom>
              <a:avLst/>
              <a:gdLst>
                <a:gd name="connsiteX0" fmla="*/ 0 w 380274"/>
                <a:gd name="connsiteY0" fmla="*/ 0 h 467360"/>
                <a:gd name="connsiteX1" fmla="*/ 380274 w 380274"/>
                <a:gd name="connsiteY1" fmla="*/ 133531 h 467360"/>
                <a:gd name="connsiteX2" fmla="*/ 60960 w 380274"/>
                <a:gd name="connsiteY2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274" h="467360">
                  <a:moveTo>
                    <a:pt x="0" y="0"/>
                  </a:moveTo>
                  <a:lnTo>
                    <a:pt x="380274" y="133531"/>
                  </a:lnTo>
                  <a:lnTo>
                    <a:pt x="60960" y="46736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Freeform 4098"/>
            <p:cNvSpPr/>
            <p:nvPr/>
          </p:nvSpPr>
          <p:spPr>
            <a:xfrm>
              <a:off x="8276046" y="2853509"/>
              <a:ext cx="351245" cy="43542"/>
            </a:xfrm>
            <a:custGeom>
              <a:avLst/>
              <a:gdLst>
                <a:gd name="connsiteX0" fmla="*/ 0 w 351245"/>
                <a:gd name="connsiteY0" fmla="*/ 43542 h 43542"/>
                <a:gd name="connsiteX1" fmla="*/ 351245 w 351245"/>
                <a:gd name="connsiteY1" fmla="*/ 0 h 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245" h="43542">
                  <a:moveTo>
                    <a:pt x="0" y="43542"/>
                  </a:moveTo>
                  <a:lnTo>
                    <a:pt x="351245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Freeform 4099"/>
            <p:cNvSpPr/>
            <p:nvPr/>
          </p:nvSpPr>
          <p:spPr>
            <a:xfrm>
              <a:off x="7718697" y="2307771"/>
              <a:ext cx="397692" cy="11612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Freeform 4100"/>
            <p:cNvSpPr/>
            <p:nvPr/>
          </p:nvSpPr>
          <p:spPr>
            <a:xfrm>
              <a:off x="8290560" y="3248297"/>
              <a:ext cx="409303" cy="78377"/>
            </a:xfrm>
            <a:custGeom>
              <a:avLst/>
              <a:gdLst>
                <a:gd name="connsiteX0" fmla="*/ 0 w 409303"/>
                <a:gd name="connsiteY0" fmla="*/ 78377 h 78377"/>
                <a:gd name="connsiteX1" fmla="*/ 409303 w 409303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303" h="78377">
                  <a:moveTo>
                    <a:pt x="0" y="78377"/>
                  </a:moveTo>
                  <a:lnTo>
                    <a:pt x="409303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Freeform 4101"/>
            <p:cNvSpPr/>
            <p:nvPr/>
          </p:nvSpPr>
          <p:spPr>
            <a:xfrm>
              <a:off x="7858783" y="2886470"/>
              <a:ext cx="429811" cy="779558"/>
            </a:xfrm>
            <a:custGeom>
              <a:avLst/>
              <a:gdLst>
                <a:gd name="connsiteX0" fmla="*/ 0 w 429811"/>
                <a:gd name="connsiteY0" fmla="*/ 779558 h 779558"/>
                <a:gd name="connsiteX1" fmla="*/ 429811 w 429811"/>
                <a:gd name="connsiteY1" fmla="*/ 442452 h 779558"/>
                <a:gd name="connsiteX2" fmla="*/ 421383 w 429811"/>
                <a:gd name="connsiteY2" fmla="*/ 0 h 7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79558">
                  <a:moveTo>
                    <a:pt x="0" y="779558"/>
                  </a:moveTo>
                  <a:lnTo>
                    <a:pt x="429811" y="442452"/>
                  </a:lnTo>
                  <a:lnTo>
                    <a:pt x="421383" y="0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7589099" y="2347100"/>
              <a:ext cx="960752" cy="585722"/>
            </a:xfrm>
            <a:custGeom>
              <a:avLst/>
              <a:gdLst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37925 h 585722"/>
                <a:gd name="connsiteX4" fmla="*/ 682639 w 960752"/>
                <a:gd name="connsiteY4" fmla="*/ 514087 h 585722"/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58994 h 585722"/>
                <a:gd name="connsiteX4" fmla="*/ 682639 w 960752"/>
                <a:gd name="connsiteY4" fmla="*/ 514087 h 5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52" h="585722">
                  <a:moveTo>
                    <a:pt x="0" y="455094"/>
                  </a:moveTo>
                  <a:lnTo>
                    <a:pt x="143270" y="0"/>
                  </a:lnTo>
                  <a:lnTo>
                    <a:pt x="366602" y="585722"/>
                  </a:lnTo>
                  <a:lnTo>
                    <a:pt x="960752" y="58994"/>
                  </a:lnTo>
                  <a:lnTo>
                    <a:pt x="682639" y="514087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9867" y="274887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026174" y="223058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566067" y="320226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11816" y="281864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480467" y="232634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15395" y="325385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541325" y="2776974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642267" y="22421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794667" y="3587957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617525" y="317062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870867" y="288145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Questions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2057400" y="935180"/>
                <a:ext cx="215745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35180"/>
                <a:ext cx="2157450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551021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Acknowledgments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NIH/NCI U5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4CA143803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(Austin)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Thea Tlsty/Tlsty Lab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925785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Mechanisms</a:t>
            </a:r>
          </a:p>
          <a:p>
            <a:r>
              <a:rPr lang="en-US" dirty="0" smtClean="0"/>
              <a:t>Direct contact</a:t>
            </a:r>
          </a:p>
          <a:p>
            <a:r>
              <a:rPr lang="en-US" dirty="0" smtClean="0"/>
              <a:t>Indirect contact: Short-lived soluble factor</a:t>
            </a:r>
          </a:p>
          <a:p>
            <a:endParaRPr lang="en-US" dirty="0" smtClean="0"/>
          </a:p>
          <a:p>
            <a:r>
              <a:rPr lang="en-US" dirty="0" smtClean="0"/>
              <a:t>This validation of a </a:t>
            </a:r>
            <a:r>
              <a:rPr lang="en-US" b="1" dirty="0" smtClean="0"/>
              <a:t>mutation-free</a:t>
            </a:r>
            <a:r>
              <a:rPr lang="en-US" dirty="0" smtClean="0"/>
              <a:t> model also validates model with </a:t>
            </a:r>
            <a:r>
              <a:rPr lang="en-US" b="1" dirty="0" smtClean="0"/>
              <a:t>mutation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419600" y="870025"/>
            <a:ext cx="2434796" cy="1471393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4518346" y="914400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346" y="914400"/>
                <a:ext cx="2211055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4518346" y="1560351"/>
                <a:ext cx="225984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346" y="1560351"/>
                <a:ext cx="2259849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1981200" y="3780472"/>
            <a:ext cx="4569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results from  2-, 3-, 4-subpopulation experiments to infer modularity?  </a:t>
            </a:r>
          </a:p>
          <a:p>
            <a:endParaRPr lang="en-US" dirty="0" smtClean="0"/>
          </a:p>
          <a:p>
            <a:r>
              <a:rPr lang="en-US" dirty="0" smtClean="0"/>
              <a:t>Motifs vs. modules</a:t>
            </a:r>
          </a:p>
          <a:p>
            <a:r>
              <a:rPr lang="en-US" dirty="0" err="1" smtClean="0"/>
              <a:t>Kashtan</a:t>
            </a:r>
            <a:r>
              <a:rPr lang="en-US" dirty="0" smtClean="0"/>
              <a:t> &amp; </a:t>
            </a:r>
            <a:r>
              <a:rPr lang="en-US" dirty="0" err="1" smtClean="0"/>
              <a:t>Alon</a:t>
            </a:r>
            <a:r>
              <a:rPr lang="en-US" dirty="0"/>
              <a:t> </a:t>
            </a:r>
            <a:r>
              <a:rPr lang="en-US" dirty="0" smtClean="0"/>
              <a:t>2005</a:t>
            </a:r>
          </a:p>
          <a:p>
            <a:r>
              <a:rPr lang="en-US" dirty="0" smtClean="0"/>
              <a:t>Huang &amp; Kauffman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25" y="5078695"/>
            <a:ext cx="1522860" cy="1427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5713" y="905470"/>
            <a:ext cx="1922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Why doesn’t origin look like a saddle?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07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6881" y="5791200"/>
            <a:ext cx="8439919" cy="595745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623435" y="3380633"/>
            <a:ext cx="6074761" cy="2008786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6445"/>
            <a:ext cx="2509786" cy="1921555"/>
          </a:xfrm>
          <a:prstGeom prst="rect">
            <a:avLst/>
          </a:prstGeom>
          <a:effectLst>
            <a:outerShdw blurRad="381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Oval 71"/>
          <p:cNvSpPr/>
          <p:nvPr/>
        </p:nvSpPr>
        <p:spPr>
          <a:xfrm>
            <a:off x="2030328" y="1635474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1232664" y="1846065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Oval 79"/>
          <p:cNvSpPr/>
          <p:nvPr/>
        </p:nvSpPr>
        <p:spPr>
          <a:xfrm>
            <a:off x="1623435" y="1824433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Basic model with pairwise interactions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2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16926" y="1322407"/>
            <a:ext cx="4619319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  <a:gd name="connsiteX0" fmla="*/ 0 w 2585830"/>
              <a:gd name="connsiteY0" fmla="*/ 535510 h 665018"/>
              <a:gd name="connsiteX1" fmla="*/ 507649 w 2585830"/>
              <a:gd name="connsiteY1" fmla="*/ 665018 h 665018"/>
              <a:gd name="connsiteX2" fmla="*/ 590776 w 2585830"/>
              <a:gd name="connsiteY2" fmla="*/ 374073 h 665018"/>
              <a:gd name="connsiteX3" fmla="*/ 840158 w 2585830"/>
              <a:gd name="connsiteY3" fmla="*/ 277091 h 665018"/>
              <a:gd name="connsiteX4" fmla="*/ 1147402 w 2585830"/>
              <a:gd name="connsiteY4" fmla="*/ 380814 h 665018"/>
              <a:gd name="connsiteX5" fmla="*/ 1325067 w 2585830"/>
              <a:gd name="connsiteY5" fmla="*/ 651163 h 665018"/>
              <a:gd name="connsiteX6" fmla="*/ 1602158 w 2585830"/>
              <a:gd name="connsiteY6" fmla="*/ 332509 h 665018"/>
              <a:gd name="connsiteX7" fmla="*/ 1782267 w 2585830"/>
              <a:gd name="connsiteY7" fmla="*/ 304800 h 665018"/>
              <a:gd name="connsiteX8" fmla="*/ 2184049 w 2585830"/>
              <a:gd name="connsiteY8" fmla="*/ 554182 h 665018"/>
              <a:gd name="connsiteX9" fmla="*/ 2322594 w 2585830"/>
              <a:gd name="connsiteY9" fmla="*/ 277091 h 665018"/>
              <a:gd name="connsiteX10" fmla="*/ 2544267 w 2585830"/>
              <a:gd name="connsiteY10" fmla="*/ 235527 h 665018"/>
              <a:gd name="connsiteX11" fmla="*/ 2585830 w 2585830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5830" h="665018">
                <a:moveTo>
                  <a:pt x="0" y="535510"/>
                </a:moveTo>
                <a:lnTo>
                  <a:pt x="507649" y="665018"/>
                </a:lnTo>
                <a:lnTo>
                  <a:pt x="590776" y="374073"/>
                </a:lnTo>
                <a:lnTo>
                  <a:pt x="840158" y="277091"/>
                </a:lnTo>
                <a:lnTo>
                  <a:pt x="1147402" y="380814"/>
                </a:lnTo>
                <a:lnTo>
                  <a:pt x="1325067" y="651163"/>
                </a:lnTo>
                <a:lnTo>
                  <a:pt x="1602158" y="332509"/>
                </a:lnTo>
                <a:lnTo>
                  <a:pt x="1782267" y="304800"/>
                </a:lnTo>
                <a:lnTo>
                  <a:pt x="2184049" y="554182"/>
                </a:lnTo>
                <a:lnTo>
                  <a:pt x="2322594" y="277091"/>
                </a:lnTo>
                <a:lnTo>
                  <a:pt x="2544267" y="235527"/>
                </a:lnTo>
                <a:lnTo>
                  <a:pt x="2585830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>
                    <a:alpha val="50000"/>
                  </a:schemeClr>
                </a:gs>
                <a:gs pos="100000">
                  <a:srgbClr val="FFC000">
                    <a:alpha val="50000"/>
                  </a:srgbClr>
                </a:gs>
              </a:gsLst>
              <a:lin ang="10800000" scaled="1"/>
              <a:tileRect/>
            </a:gra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698197" y="227366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23691" y="154789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15398" y="234402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94635" y="112472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47396" y="103024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41376" y="104780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15520" y="200480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29954" y="1683458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39000" y="183615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24983" y="21358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33365" y="1278589"/>
            <a:ext cx="383155" cy="352584"/>
            <a:chOff x="5633365" y="1278589"/>
            <a:chExt cx="383155" cy="352584"/>
          </a:xfrm>
          <a:effectLst/>
        </p:grpSpPr>
        <p:sp>
          <p:nvSpPr>
            <p:cNvPr id="36" name="Down Arrow 35"/>
            <p:cNvSpPr/>
            <p:nvPr/>
          </p:nvSpPr>
          <p:spPr>
            <a:xfrm rot="9093173">
              <a:off x="5633365" y="1366944"/>
              <a:ext cx="161330" cy="2642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 rot="9970219">
              <a:off x="5725758" y="1278589"/>
              <a:ext cx="161330" cy="2642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 rot="10800000">
              <a:off x="5855190" y="1299527"/>
              <a:ext cx="161330" cy="264229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Down Arrow 38"/>
          <p:cNvSpPr/>
          <p:nvPr/>
        </p:nvSpPr>
        <p:spPr>
          <a:xfrm rot="17433146">
            <a:off x="8026862" y="2179192"/>
            <a:ext cx="161330" cy="264229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xplosion 1 48"/>
          <p:cNvSpPr/>
          <p:nvPr/>
        </p:nvSpPr>
        <p:spPr>
          <a:xfrm>
            <a:off x="7573476" y="202472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 1 52"/>
          <p:cNvSpPr/>
          <p:nvPr/>
        </p:nvSpPr>
        <p:spPr>
          <a:xfrm>
            <a:off x="5762361" y="1640064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11944" y="162457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>
            <a:off x="5762361" y="159064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>
            <a:off x="5829211" y="1545223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75465" y="3822134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65" y="3822134"/>
                <a:ext cx="2211055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275465" y="4509650"/>
                <a:ext cx="225984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65" y="4509650"/>
                <a:ext cx="2259849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3581400" y="3477617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479545" y="2202446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>
            <a:off x="2165345" y="2035024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>
            <a:off x="1327145" y="1973951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1801930" y="1969779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29651" y="1770798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46213" y="2158637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>
            <a:off x="1777225" y="174746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>
            <a:off x="1421624" y="176079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1577106" y="199434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>
            <a:off x="2014173" y="185273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val 74"/>
          <p:cNvSpPr/>
          <p:nvPr/>
        </p:nvSpPr>
        <p:spPr>
          <a:xfrm>
            <a:off x="1751733" y="2325641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>
            <a:off x="2354304" y="1855277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Oval 76"/>
          <p:cNvSpPr/>
          <p:nvPr/>
        </p:nvSpPr>
        <p:spPr>
          <a:xfrm>
            <a:off x="2005963" y="2184679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>
            <a:off x="2282051" y="2183305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27238" y="1984112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1138184" y="2108048"/>
            <a:ext cx="188959" cy="188959"/>
          </a:xfrm>
          <a:prstGeom prst="ellipse">
            <a:avLst/>
          </a:prstGeom>
          <a:gradFill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6882" y="5791200"/>
            <a:ext cx="843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Using labels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and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does not, itself, logically imply that this model be a “prisoner’s dilemma”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5425816" y="3813488"/>
                <a:ext cx="1576072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16" y="3813488"/>
                <a:ext cx="1576072" cy="650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5425816" y="4501004"/>
                <a:ext cx="1576072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816" y="4501004"/>
                <a:ext cx="1576072" cy="6501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85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74798E-7 C -0.00382 -0.00324 -2.22222E-6 -0.00532 0.00278 -0.00625 C 0.00434 -0.00486 0.00452 -0.00278 0.00591 -0.00116 C 0.00677 0.00092 0.00747 0.00116 0.00903 0.00208 C 0.01163 0.00046 0.01337 -0.00208 0.01563 -0.00417 C 0.01667 -0.00648 0.01754 -0.0088 0.0191 -0.01042 C 0.02031 -0.01342 0.02118 -0.0162 0.02222 -0.01921 C 0.02275 -0.02199 0.02275 -0.02361 0.02483 -0.02453 C 0.0283 -0.02384 0.02795 -0.02245 0.03038 -0.0199 C 0.0316 -0.01597 0.03125 -0.01319 0.03073 -0.00903 C 0.03125 -0.00532 0.03281 -0.00532 0.03542 -0.00417 C 0.03716 -0.0044 0.03906 -0.00417 0.0408 -0.00486 C 0.04167 -0.00509 0.04323 -0.00694 0.04323 -0.00671 C 0.04514 -0.01134 0.04636 -0.0169 0.04948 -0.0199 C 0.05087 -0.01944 0.05156 -0.01944 0.05261 -0.01828 C 0.05347 -0.01759 0.05486 -0.01574 0.05486 -0.01551 C 0.05556 -0.01435 0.05677 -0.01157 0.05677 -0.01134 C 0.05729 -0.00903 0.05799 -0.00694 0.05834 -0.00417 C 0.05799 0.00555 0.06007 0.00555 0.05556 0.00717 C 0.05313 0.00926 0.05434 0.00833 0.05209 0.00972 C 0.05104 0.01134 0.05156 0.0125 0.05209 0.01435 C 0.04809 0.0162 0.04271 0.01319 0.03889 0.01088 C 0.03611 0.0118 0.03733 0.01435 0.0382 0.01712 C 0.03906 0.02036 0.03785 0.01666 0.03924 0.01967 C 0.03941 0.02013 0.04011 0.02129 0.03976 0.02106 C 0.03698 0.01805 0.03941 0.01874 0.03698 0.01805 C 0.03594 0.01782 0.03386 0.01712 0.03386 0.01736 C 0.03212 0.01921 0.03091 0.01782 0.02882 0.01712 C 0.02743 0.01597 0.02587 0.0155 0.02448 0.01435 C 0.02327 0.0118 0.0224 0.01157 0.02014 0.01088 C 0.01806 0.00856 0.01858 0.00787 0.01788 0.00972 C 0.01788 0.00972 -2.22222E-6 8.74798E-7 -2.22222E-6 8.74798E-7 Z " pathEditMode="relative" rAng="0" ptsTypes="ffffffffffffffffffffffffffffffff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138 0.00017 0.003 0.00087 0.00416 C 0.0026 0.00717 0.00642 0.00231 0.00781 0.00115 C 0.01042 0.00138 0.01285 0.00162 0.01528 0.00277 C 0.01805 0.00162 0.01736 -0.00371 0.01753 -0.00718 C 0.01649 -0.01181 0.01597 -0.01482 0.01406 -0.01852 C 0.01285 -0.02384 0.00885 -0.02546 0.00555 -0.02801 C 0.00312 -0.02778 0.00052 -0.02824 -0.00156 -0.02685 C -0.00452 -0.02477 -0.00799 -0.01991 -0.01007 -0.01644 C -0.01111 -0.0125 -0.00886 -0.00996 -0.00625 -0.0088 C -0.00295 -0.00903 0.00017 -0.00926 0.00347 -0.00972 C 0.00642 -0.00996 0.01215 -0.01088 0.01215 -0.01088 C 0.02066 -0.01019 0.02222 -0.01111 0.02569 -0.00209 C 0.02621 0.00069 0.02656 0.00185 0.02691 0.00486 C 0.02639 0.01689 0.02569 0.02082 0.01684 0.02337 C 0.01476 0.02244 0.0125 0.02268 0.01024 0.02198 C 0.00798 0.02013 0.00781 0.02013 0.0066 0.01712 C 0.00729 0.01342 0.00781 0.00578 0.00781 0.00578 C 0.00694 0.00092 0.00677 -0.00209 0.00278 -0.00348 C 0.00156 -0.00301 -0.00174 -0.00232 0 0 Z " pathEditMode="relative" ptsTypes="ffffffffffffffffffff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0579 0.00122 -0.00509 0.00504 -0.00555 C 0.00695 -0.00532 0.00834 -0.00486 0.01007 -0.00417 C 0.01407 0.00116 0.01424 0.00417 0.02032 0.00532 C 0.02136 0.00625 0.02257 0.00879 0.02257 0.00879 C 0.02275 0.00972 0.02344 0.01065 0.02344 0.01157 C 0.02344 0.01759 0.01789 0.01851 0.01476 0.02037 C 0.01285 0.01898 0.01285 0.0162 0.01216 0.01365 C 0.01268 0.00532 0.01407 -0.00255 0.02101 -0.00463 C 0.02709 -0.0044 0.03195 -0.00301 0.03785 -0.00208 C 0.03907 -0.00231 0.04028 -0.00185 0.04132 -0.00255 C 0.04254 -0.00324 0.0415 -0.00602 0.04132 -0.00764 C 0.0408 -0.01227 0.04098 -0.01574 0.03785 -0.01851 C 0.03716 -0.02013 0.03525 -0.02175 0.03386 -0.02222 C 0.03229 -0.02476 0.02969 -0.02592 0.02726 -0.02685 C 0.02587 -0.02638 0.02518 -0.02615 0.02414 -0.02476 C 0.02327 -0.02129 0.02344 -0.01643 0.02188 -0.01389 C 0.02014 -0.01458 0.0191 -0.0162 0.01823 -0.01851 C 0.01754 -0.02291 0.01841 -0.03124 0.02223 -0.03263 C 0.02396 -0.03217 0.02535 -0.03055 0.02657 -0.02893 C 0.029 -0.01736 0.01754 -0.01412 0.01164 -0.01342 C 0.01007 -0.01296 0.00886 -0.0125 0.00747 -0.0118 C 0.00591 -0.00995 0.00608 -0.00833 0.0066 -0.00555 C 0.00677 -0.0044 0.00747 -0.00208 0.00747 -0.00208 C 0.00643 0.00116 0.00469 0.00231 0.00243 0.00324 C 0.00018 0.00255 0.00104 0.00347 0 0 Z " pathEditMode="relative" ptsTypes="ffffffffffffffffffffffffff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0162 -0.00556 -0.00324 -0.0066 -0.00717 C -0.00694 -0.00879 -0.00694 -0.01064 -0.00764 -0.0118 C -0.00885 -0.01388 -0.01024 -0.01504 -0.01129 -0.01712 C -0.01024 -0.02129 -0.00781 -0.02314 -0.00504 -0.02499 C -0.00278 -0.0236 -0.00069 -0.02221 0.00156 -0.02129 C 0.00434 -0.02175 0.00382 -0.02198 0.00556 -0.02383 C 0.00625 -0.02569 0.00694 -0.02985 0.00781 -0.0317 C 0.00972 -0.03517 0.01267 -0.03633 0.01528 -0.03841 C 0.01736 -0.03749 0.01927 -0.03494 0.02066 -0.03263 C 0.02101 -0.03078 0.02187 -0.03031 0.02222 -0.02846 C 0.02135 -0.02638 0.0184 -0.02291 0.0184 -0.02291 C 0.01788 -0.02059 0.01823 -0.02036 0.01996 -0.01967 C 0.02309 -0.02036 0.02448 -0.02083 0.02778 -0.02013 C 0.02812 -0.01967 0.02934 -0.01897 0.02934 -0.01805 C 0.02934 -0.01411 0.02431 -0.00972 0.02187 -0.00879 C 0.01615 -0.01018 0.01823 -0.01365 0.01597 -0.01874 C 0.01562 -0.02106 0.0151 -0.02245 0.01406 -0.0243 C 0.01371 -0.02615 0.01285 -0.02661 0.0125 -0.02846 C 0.01389 -0.03471 0.01597 -0.03749 0.02031 -0.04003 C 0.02153 -0.03888 0.02205 -0.03749 0.02309 -0.03587 C 0.02274 -0.0317 0.02274 -0.02731 0.02153 -0.02337 C 0.01962 -0.01782 0.01163 -0.01203 0.00746 -0.01041 C 0.00608 -0.00902 0.00469 -0.0074 0.00312 -0.00625 C 0.00243 -0.00463 0.00226 -0.00324 0.00121 -0.00208 C 0.00104 -0.00162 0.00104 -0.00092 0.00087 -0.00046 C -0.00035 0.00209 -0.00087 -0.00231 0 0 Z " pathEditMode="relative" ptsTypes="fffffffffffffffffffffffffff">
                                      <p:cBhvr>
                                        <p:cTn id="74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0394 -0.00729 -0.00162 -0.01129 -0.00463 C -0.01181 -0.00672 -0.01233 -0.0088 -0.01285 -0.01088 C -0.01268 -0.01597 -0.01337 -0.02616 -0.00851 -0.02801 C -0.00573 -0.02731 -0.004 -0.02639 -0.00191 -0.02384 C -0.00104 -0.02268 0.00139 -0.01968 0.00225 -0.01921 C 0.00416 -0.01852 0.00625 -0.01782 0.00816 -0.01713 C 0.01041 -0.01736 0.0125 -0.01736 0.01475 -0.01782 C 0.0158 -0.01806 0.01788 -0.01875 0.01788 -0.01875 C 0.02014 -0.0213 0.02205 -0.0243 0.02291 -0.02801 C 0.02222 -0.03472 0.02014 -0.0368 0.01562 -0.03888 C 0.01302 -0.03865 0.01198 -0.03842 0.00972 -0.0375 C 0.00903 -0.0368 0.00816 -0.03611 0.00746 -0.03541 C 0.00659 -0.03449 0.00538 -0.03171 0.00538 -0.03171 C 0.00451 -0.02731 0.00607 -0.01759 0.00937 -0.01505 C 0.01041 -0.01296 0.01163 -0.01088 0.01284 -0.0088 C 0.01354 -0.00625 0.01319 -0.00301 0.01163 -0.00116 C 0.01111 0.00092 0.00989 0.00231 0.0085 0.00347 C 0.00781 0.00462 0.00538 0.00555 0.00538 0.00555 C 0.00312 0.00509 0.00278 0.00509 0.00156 0.003 C 0.00121 0.00115 0.00069 -0.0007 0.00034 -0.00278 C -0.0007 -0.00116 -0.00052 -0.00209 0 0 Z " pathEditMode="relative" ptsTypes="ffffffffffffffffffffff">
                                      <p:cBhvr>
                                        <p:cTn id="76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3511E-6 C -0.00278 -0.00162 -0.00139 -0.00556 0.00034 -0.00787 C 0.00139 -0.00926 0.00469 -0.01042 0.00469 -0.01019 C 0.00972 -0.00972 0.01423 -0.00949 0.01944 -0.00995 C 0.02118 -0.01042 0.02205 -0.01181 0.02326 -0.01366 C 0.02378 -0.01597 0.02448 -0.01736 0.02482 -0.01991 C 0.02465 -0.0243 0.02517 -0.03171 0.0217 -0.03425 C 0.02048 -0.03611 0.01909 -0.03634 0.01753 -0.03749 C 0.01597 -0.03703 0.01441 -0.03703 0.01284 -0.03634 C 0.01198 -0.03611 0.01041 -0.03541 0.01041 -0.03518 C 0.00885 -0.03379 0.00816 -0.0331 0.00729 -0.03078 C 0.00677 -0.02754 0.0059 -0.0243 0.00885 -0.02291 C 0.01163 -0.02361 0.01302 -0.02407 0.01475 -0.02708 C 0.01423 -0.03194 0.01215 -0.03425 0.0085 -0.03541 C 0.00382 -0.03472 0.00069 -0.03333 -0.00347 -0.03125 C -0.00486 -0.02939 -0.00868 -0.02639 -0.01059 -0.025 C -0.01198 -0.02268 -0.0125 -0.02129 -0.0132 -0.01829 C -0.01198 -0.01227 -0.00868 -0.01157 -0.00434 -0.00995 C -0.00052 -0.00625 -0.00868 -0.00301 -0.01059 -0.00162 C -0.01198 0.00046 -0.01285 0.00162 -0.01372 0.00416 C -0.01302 0.00787 -0.0132 0.00902 -0.01059 0.01018 C -0.00955 0.00995 -0.00851 0.00949 -0.00747 0.00925 C -0.0066 0.00902 -0.00504 0.00833 -0.00504 0.00856 C -0.00382 0.00694 -0.00278 0.00555 -0.00156 0.00416 C -0.00018 0.00092 -0.00052 0.00231 2.5E-6 2.33511E-6 C -0.00018 -0.00093 -0.00104 -0.00185 -0.00087 -0.00278 C -0.00087 -0.00347 2.5E-6 -0.00486 2.5E-6 -0.00463 C 2.5E-6 -0.00463 2.5E-6 2.33511E-6 2.5E-6 2.33511E-6 Z " pathEditMode="relative" rAng="0" ptsTypes="ffffffffffffffffffffffffffff">
                                      <p:cBhvr>
                                        <p:cTn id="78" dur="7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36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6 0.00231 0.00364 -0.00533 0.00625 -0.00625 C 0.01267 -0.0088 0.01614 -0.00764 0.02448 -0.00787 C 0.02569 -0.00834 0.02795 -0.01042 0.02795 -0.01042 C 0.02916 -0.01389 0.02951 -0.0162 0.03003 -0.02037 C 0.02882 -0.02639 0.02968 -0.03472 0.02413 -0.0368 C 0.02222 -0.03842 0.02361 -0.0375 0.01944 -0.03634 C 0.01892 -0.03611 0.01788 -0.03588 0.01788 -0.03588 C 0.01579 -0.03402 0.01475 -0.0324 0.01354 -0.02963 C 0.01389 -0.02616 0.01354 -0.02407 0.01562 -0.02245 C 0.01701 -0.02014 0.01892 -0.02153 0.02066 -0.02245 C 0.021 -0.02361 0.02222 -0.02454 0.02222 -0.02592 C 0.02257 -0.03657 0.01823 -0.04837 0.01007 -0.05092 C 0.00711 -0.05046 0.00503 -0.04953 0.00225 -0.04837 C 0.00121 -0.04675 -0.00087 -0.04536 -0.00243 -0.04467 C -0.00521 -0.0405 -0.00764 -0.03726 -0.00938 -0.03217 C -0.00973 -0.03032 -0.0099 -0.02916 -0.01059 -0.02754 C -0.01007 -0.02199 -0.00868 -0.01736 -0.00782 -0.01204 C -0.00834 -0.00926 -0.00903 -0.00695 -0.00973 -0.00417 C -0.01025 -0.00232 -0.01094 0.00138 -0.01094 0.00138 C -0.01042 0.00532 -0.01111 0.00347 -0.00903 0.00671 C -0.00851 0.00763 -0.0066 0.00763 -0.0066 0.00763 C -0.00591 0.0074 -0.00486 0.00717 -0.00434 0.00624 C -0.0033 0.00439 -0.00191 -0.00162 0 0 Z " pathEditMode="relative" ptsTypes="ffffffffffffffffffffffff">
                                      <p:cBhvr>
                                        <p:cTn id="80" dur="7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-0.00046 0.00834 -0.00139 0.0125 -0.00301 C 0.01407 -0.00463 0.0158 -0.00579 0.01719 -0.00787 C 0.01806 -0.00903 0.0191 -0.01203 0.0191 -0.01203 C 0.01962 -0.01504 0.01927 -0.01898 0.01754 -0.02129 C 0.01702 -0.02199 0.01667 -0.02291 0.01598 -0.02337 C 0.01528 -0.02384 0.01355 -0.0243 0.01355 -0.0243 C 0.01077 -0.02384 0.01042 -0.02291 0.00851 -0.02083 C 0.00782 -0.01713 0.00868 -0.01504 0.01129 -0.01412 C 0.01302 -0.01458 0.01407 -0.01481 0.01563 -0.01597 C 0.01684 -0.01875 0.01841 -0.02152 0.0198 -0.0243 C 0.02014 -0.02638 0.02066 -0.028 0.02101 -0.03009 C 0.0198 -0.03541 0.01737 -0.03587 0.01407 -0.03795 C 0.00816 -0.03749 0.0033 -0.03587 -0.00243 -0.03471 C -0.00416 -0.03356 -0.00625 -0.0324 -0.00816 -0.03171 C -0.01024 -0.03009 -0.0125 -0.0287 -0.01371 -0.02592 C -0.01441 -0.02291 -0.01475 -0.01944 -0.01597 -0.01666 C -0.01666 -0.01504 -0.01823 -0.01435 -0.01909 -0.01296 C -0.02031 -0.01134 -0.02048 -0.00926 -0.02187 -0.00787 C -0.02274 -0.00555 -0.02274 -0.00324 -0.02378 -0.00093 C -0.02343 0.00393 -0.02343 0.00579 -0.02031 0.00787 C -0.01527 0.00694 -0.0177 0.00764 -0.01319 0.00625 C -0.01267 0.00602 -0.01163 0.00579 -0.01163 0.00579 C -0.01041 0.0044 -0.00902 0.00324 -0.00746 0.00255 C -0.00486 0.00301 -0.00468 0.00301 -0.00277 0.00463 C -0.00069 0.00417 -0.00052 0.00393 0.0007 0.00162 C 0.00052 0.00046 0.00052 -0.00093 0.00035 -0.00208 C 0.00035 -0.00255 0 -0.00417 0 -0.0037 C 0 0.00023 0.00105 -0.00139 0 0 Z " pathEditMode="relative" ptsTypes="fffffffffffffffffffffffffffff">
                                      <p:cBhvr>
                                        <p:cTn id="82" dur="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532 -0.00451 0.00416 -0.01059 0.0037 C -0.01163 0.00324 -0.01371 0.00162 -0.01371 0.00162 C -0.01475 0 -0.0158 -0.00139 -0.01684 -0.00301 C -0.01736 -0.00394 -0.01875 -0.0051 -0.01875 -0.0051 C -0.02118 -0.01088 -0.02951 -0.01551 -0.0342 -0.01759 C -0.03906 -0.01713 -0.04305 -0.01644 -0.046 -0.01088 C -0.04705 -0.00602 -0.04427 -0.00463 -0.04132 -0.00371 C -0.03889 -0.00186 -0.03507 -0.00162 -0.03229 -0.00047 C -0.03107 0.00115 -0.03055 0.00208 -0.03003 0.00416 C -0.0309 0.01203 -0.03593 0.01388 -0.04132 0.0155 C -0.04253 0.01689 -0.04357 0.01828 -0.04479 0.01967 C -0.046 0.02522 -0.04201 0.02545 -0.03889 0.02592 C -0.03715 0.02545 -0.03437 0.02522 -0.03264 0.02383 C -0.02951 0.02129 -0.0276 0.01735 -0.02413 0.0155 C -0.02014 0.01596 -0.01701 0.01712 -0.01319 0.01828 C -0.00607 0.01735 -0.00538 0.01573 -0.00034 0.01041 C 0.00035 0.00879 0.00122 0.00786 0.00191 0.00624 C 0.00243 0.00347 0.00226 0.00046 0.0007 -0.00162 C -0.00121 -0.0007 -0.00121 -0.00139 0 0 Z " pathEditMode="relative" ptsTypes="ffffffffffffffffffff">
                                      <p:cBhvr>
                                        <p:cTn id="84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0116 0.00156 0.00186 0.00208 0.00301 C 0.00278 0.00417 0.00365 0.00672 0.00365 0.00672 C 0.00538 0.01435 -0.00052 0.01366 -0.00451 0.01389 C -0.00486 0.01412 -0.00556 0.01389 -0.00573 0.01435 C -0.00608 0.01551 -0.00486 0.01829 -0.00451 0.01921 C -0.00347 0.02245 -0.0026 0.02592 -0.00139 0.02893 C -0.00295 0.03217 -0.00486 0.03402 -0.00764 0.03518 C -0.00903 0.03657 -0.0099 0.0368 -0.01163 0.03726 C -0.01528 0.0368 -0.01684 0.03611 -0.02014 0.03518 C -0.0224 0.03356 -0.02309 0.03171 -0.02483 0.0294 C -0.02587 0.02384 -0.02431 0.03125 -0.02604 0.02592 C -0.0276 0.0213 -0.02708 0.01667 -0.03142 0.01505 C -0.03246 0.01366 -0.03299 0.01204 -0.0342 0.01088 C -0.03646 0.00579 -0.03351 0.00232 -0.02986 0.00093 C -0.02743 0.00139 -0.02569 0.00186 -0.02396 0.00417 C -0.02309 0.00903 -0.02396 0.00718 -0.0224 0.00972 C -0.0217 0.01273 -0.02049 0.01343 -0.01823 0.01435 C -0.01701 0.01296 -0.01667 0.01181 -0.01632 0.00972 C -0.01649 0.00903 -0.01684 0.00394 -0.01736 0.00348 C -0.01979 0.00093 -0.0224 -0.00254 -0.02396 -0.00624 C -0.02344 -0.00925 -0.02274 -0.01018 -0.02049 -0.01087 C -0.01406 -0.00995 -0.01736 -0.01041 -0.01424 -0.00532 C -0.01371 -0.00254 -0.0125 -0.00046 -0.01076 0.00139 C -0.00885 -0.00115 -0.00868 -0.00231 -0.00573 -0.00324 C -0.00469 -0.00254 -0.00451 -0.00254 -0.00347 -0.00208 C -0.0026 -0.00185 -0.00104 -0.00115 -0.00104 -0.00115 C -0.00035 0.00024 -0.00069 0 0 0 Z " pathEditMode="relative" ptsTypes="ffffffffffffffffffffffffffff">
                                      <p:cBhvr>
                                        <p:cTn id="86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6 0.00046 -0.0099 0.00069 -0.01476 0.00162 C -0.01979 0.00093 -0.02483 0 -0.02969 0.00278 C -0.03021 0.0037 -0.03108 0.00417 -0.03125 0.00532 C -0.0316 0.00856 -0.02656 0.00949 -0.02535 0.00995 C -0.02257 0.0125 -0.02708 0.01527 -0.02917 0.0162 C -0.0309 0.01805 -0.03229 0.02013 -0.03351 0.02245 C -0.03438 0.02638 -0.03472 0.03055 -0.03125 0.03171 C -0.02847 0.03055 -0.02917 0.03032 -0.02691 0.0287 C -0.02535 0.02569 -0.02257 0.02384 -0.01997 0.02291 C -0.01701 0.02337 -0.01632 0.02291 -0.01441 0.02499 C -0.0125 0.02939 -0.01111 0.03541 -0.00781 0.03795 C -0.00486 0.03703 -0.0033 0.03541 -0.00156 0.03217 C -0.00052 0.028 0.00104 0.02499 0.0026 0.02129 C 0.00226 0.01851 0.00243 0.01551 0.00069 0.01365 C 0.00017 0.01088 0.00087 0.00949 0.00156 0.00694 C 0.00121 0.00532 -0.00052 0.00116 0 0 Z " pathEditMode="relative" ptsTypes="fffffffffffffffff">
                                      <p:cBhvr>
                                        <p:cTn id="88" dur="8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0.0044 0.00451 0.00533 0.00746 0.00625 C 0.0092 0.00556 0.01076 0.00533 0.0125 0.00463 C 0.01354 0.00301 0.01458 0.00162 0.01562 0 C 0.0158 -0.00046 0.01632 -0.00115 0.01632 -0.00115 C 0.01892 -0.01134 0.01215 -0.01573 0.0059 -0.01758 C 0.00052 -0.01735 -0.00504 -0.01735 -0.01042 -0.01712 C -0.01233 -0.01712 -0.01597 -0.01573 -0.01597 -0.01573 C -0.01754 -0.01411 -0.0191 -0.01319 -0.02066 -0.01157 C -0.02153 -0.01064 -0.02326 -0.00879 -0.02326 -0.00879 C -0.02448 -0.00601 -0.0257 -0.00393 -0.02691 -0.00115 C -0.02899 0.01181 -0.02326 0.0243 -0.01354 0.02801 C -0.0099 0.02754 -0.0066 0.02685 -0.00313 0.02546 C -0.00139 0.02407 0.00087 0.02292 0.00278 0.02222 C 0.00382 0.0213 0.0059 0.01968 0.0059 0.01968 C 0.00694 0.01806 0.00833 0.0162 0.00972 0.01505 C 0.01146 0.01181 0.0125 0.00949 0.01319 0.00556 C 0.0125 -0.003 0.00903 -0.00486 0.00347 -0.0074 C 0.00174 -0.00717 0 -0.0074 -0.00156 -0.00671 C -0.00382 -0.00578 0.00104 0.00394 0 0 Z " pathEditMode="relative" ptsTypes="ffffffffffffffffffff">
                                      <p:cBhvr>
                                        <p:cTn id="90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0.00486 0.00174 0.00486 0.00087 0.00902 C -0.00035 0.01573 -0.01111 0.02152 -0.01597 0.02337 C -0.01823 0.02314 -0.02014 0.02291 -0.02222 0.02198 C -0.02396 0.01897 -0.02309 0.01689 -0.02291 0.01249 C -0.02361 0.00416 -0.02517 0 -0.0316 -0.00186 C -0.03437 -0.00371 -0.0375 -0.00255 -0.0401 -0.00047 C -0.04132 0.00046 -0.04323 0.00324 -0.04323 0.00324 C -0.0441 0.00555 -0.04531 0.00694 -0.04583 0.00948 C -0.04566 0.01272 -0.04601 0.01689 -0.04392 0.0192 C -0.04253 0.02244 -0.03993 0.0236 -0.03732 0.02453 C -0.03576 0.02406 -0.03455 0.02337 -0.03298 0.02291 C -0.0309 0.02105 -0.0283 0.0199 -0.02639 0.01781 C -0.02482 0.01619 -0.02378 0.01434 -0.0217 0.01365 C -0.01892 0.01041 -0.01406 0.00694 -0.01041 0.00578 C -0.00781 0.00347 -0.00104 0.00254 0 0 Z " pathEditMode="relative" ptsTypes="ffffffffffffffff">
                                      <p:cBhvr>
                                        <p:cTn id="92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278 0.00226 -0.00347 0.00434 -0.00416 C 0.00556 -0.00463 0.00781 -0.00532 0.00781 -0.00532 C 0.01024 -0.00486 0.01354 -0.00439 0.01597 -0.00324 C 0.01719 -0.00254 0.01944 -0.00162 0.01944 -0.00162 C 0.02049 -0.00023 0.02083 0.00093 0.0217 0.00255 C 0.02222 0.00347 0.02326 0.00556 0.02326 0.00556 C 0.02274 0.01042 0.01997 0.01458 0.01632 0.01597 C 0.01476 0.01759 0.01319 0.01805 0.01128 0.01852 C 0.00365 0.01805 -0.00399 0.01828 -0.01163 0.01713 C -0.01493 0.01574 -0.01875 0.01435 -0.02222 0.01342 C -0.02378 0.01296 -0.02656 0.01088 -0.02656 0.01088 C -0.02778 0.00903 -0.02778 0.00648 -0.02812 0.00417 C -0.02708 -0.00301 -0.02344 -0.00833 -0.01788 -0.00995 C -0.01389 -0.01365 -0.00729 -0.01411 -0.00243 -0.01458 C 0.00122 -0.01411 0.00434 -0.01342 0.00781 -0.01203 C 0.01059 -0.0074 0.00816 0.00486 0.00347 0.00671 C 0.00226 0.00833 0.00174 0.00856 0 0.00926 C -0.00312 0.00833 -0.00156 0.0044 0 0.00255 C 0.00035 -0.00208 0.00069 -0.00301 0 0 Z " pathEditMode="relative" ptsTypes="ffffffffffffffffffff">
                                      <p:cBhvr>
                                        <p:cTn id="94" dur="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4 0.00208 -0.00417 0.00185 -0.00678 0.00324 C -0.01268 0.00254 -0.01875 0.00231 -0.02466 0.00162 C -0.02674 0.00116 -0.02813 0.00046 -0.02969 -0.00162 C -0.03056 -0.00509 -0.02726 -0.0088 -0.025 -0.00972 C -0.02379 -0.01065 -0.02101 -0.0088 -0.01945 -0.00833 C -0.01337 -0.0044 -0.00261 -0.00602 0.0026 -0.00579 C 0.00451 -0.00532 0.00659 -0.00532 0.0085 -0.00463 C 0.00885 -0.0044 0.00937 -0.00417 0.00972 -0.00417 C 0.01128 -0.0037 0.01441 -0.00301 0.01441 -0.00301 C 0.01614 -0.00347 0.01805 -0.00394 0.01979 -0.00463 C 0.02239 -0.00694 0.02135 -0.00602 0.02291 -0.00764 C 0.02395 -0.0125 0.01892 -0.01389 0.01631 -0.01504 C 0.01336 -0.01481 0.01128 -0.01389 0.0085 -0.01296 C 0.00694 -0.01088 0.00468 -0.00787 0.0026 -0.00625 C 0.00191 -0.00509 0.00156 -0.00394 0.00104 -0.00255 C 0.00086 -0.00208 0.00086 -0.00139 0.00069 -0.00093 C 0.00052 -0.00046 -0.00122 0.00393 0 0 Z " pathEditMode="relative" ptsTypes="ffffffffffffffffff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8 -0.00116 -0.00434 -0.00254 -0.00712 -0.00301 C -0.01181 -0.00509 -0.01823 -0.00254 -0.02309 -0.00162 C -0.02448 -0.00069 -0.02587 0.00046 -0.02726 0.00116 C -0.02813 0.00162 -0.02969 0.00208 -0.02969 0.00208 C -0.03039 0.00324 -0.03125 0.00417 -0.03195 0.00532 C -0.03143 0.00833 -0.03021 0.00972 -0.02813 0.01088 C -0.02049 0.01042 -0.01337 0.01018 -0.00591 0.01134 C -0.00209 0.01342 0.00208 0.01574 0.00607 0.01666 C 0.01093 0.01597 0.01267 0.01435 0.01632 0.01042 C 0.01701 0.0088 0.01736 0.00741 0.01788 0.00579 C 0.01736 -0.00046 0.01805 -0.00532 0.01319 -0.00717 C 0.01076 -0.00694 0.01007 -0.0074 0.0085 -0.00578 C 0.00625 -0.0037 0.00503 0.0007 0.00225 0.00162 C -0.00087 0.00116 -0.00105 0.00232 0 0 Z " pathEditMode="relative" ptsTypes="fffffffffffffff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0.00139 0.0066 0.00024 0.00972 0.00162 C 0.01076 0.00278 0.01146 0.00394 0.01215 0.00533 C 0.01267 0.00718 0.01267 0.0081 0.01372 0.00949 C 0.01406 0.01111 0.01476 0.01204 0.01528 0.01366 C 0.01319 0.01597 0.01094 0.01296 0.00868 0.0125 C 0.00434 0.01134 -0.00451 0.01158 -0.0066 0.01158 C -0.01042 0.01088 -0.01424 0.01088 -0.01788 0.00949 C -0.01892 0.00764 -0.02031 0.00741 -0.02135 0.00533 C -0.02257 -0.00023 -0.01944 -0.00324 -0.01632 -0.00555 C -0.01181 -0.00509 -0.00677 -0.00578 -0.0026 -0.00416 C -0.00035 -0.00162 -0.00139 -0.00277 0.00052 -0.00092 C 0.00035 -0.00046 0.00035 0.00024 0 0.0007 C -0.00035 0.00116 -0.00139 0.00139 -0.00104 0.00162 C -0.00052 0.00186 0.00052 0.00186 0.00087 0.00116 C 0.00122 0.0007 0.00035 0.00047 0 0 Z " pathEditMode="relative" ptsTypes="ffffffffffffffff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9 0.00069 -0.01094 0 -0.01649 -0.00208 C -0.01979 -0.00139 -0.02031 0.00046 -0.02153 0.00417 C -0.02083 0.00764 -0.01927 0.00949 -0.01649 0.01041 C -0.01319 0.00995 -0.00989 0.00972 -0.00677 0.00833 C -0.00486 0.00463 -0.00625 0.00787 -0.00555 -0.00046 C -0.00521 -0.00463 -0.00069 -0.00694 0.00191 -0.00764 C 0.00625 -0.01064 0.01163 -0.00856 0.01632 -0.00833 C 0.01858 -0.0044 0.01458 -0.00069 0.01233 0.00116 C 0.01024 0.00046 0.00903 0.00023 0.00729 0.00208 C 0.00677 0.00509 0.0059 0.00532 0.00382 0.00625 C 0.00295 0.00602 0.00156 0.00648 0.00104 0.00532 C -0.00226 -0.00116 0.00208 0.00393 -0.00052 0.00116 C -0.00035 0.00069 0 0 0 0 Z " pathEditMode="relative" ptsTypes="ffffffffffffff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0.00162 -0.00469 0.00208 -0.00695 0.0037 C -0.00886 0.00509 -0.01076 0.00717 -0.01285 0.00787 C -0.01476 0.00972 -0.01545 0.01227 -0.01719 0.01412 C -0.0184 0.01713 -0.01892 0.02013 -0.01945 0.02337 C -0.0191 0.02754 -0.01892 0.02985 -0.01563 0.03124 C -0.00903 0.03032 -0.00295 0.02754 0.00347 0.02661 C 0.01424 0.02754 0.02517 0.0243 0.03229 0.0125 C 0.03351 0.00741 0.03264 0.00116 0.03003 -0.00301 C 0.02864 -0.00532 0.02517 -0.00555 0.02326 -0.00671 C 0.01979 -0.00625 0.01545 -0.00648 0.01198 -0.00509 C 0.01024 -0.00301 0.00885 0.00023 0.0066 0.00116 C 0.00469 0.00069 0.00399 0.00023 0.00226 -0.00046 C -0.00035 0 -0.00139 0.00231 0 0 Z " pathEditMode="relative" ptsTypes="ffffffffffffff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0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0086 0.0294 L 0.11545 -0.03565 L 0.16475 -0.05625 L 0.22656 -0.0331 L 0.26059 0.02592 L 0.31892 -0.04838 L 0.35 -0.04838 L 0.42812 0.00532 L 0.45312 -0.05463 L 0.49843 -0.06366 L 0.5059 -0.11227 " pathEditMode="relative" rAng="0" ptsTypes="AAAAAAAAAAAA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414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4045 0.0490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45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400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2.16848E-6 L 0.03768 0.01319 L 0.0599 0.05415 " pathEditMode="relative" rAng="0" ptsTypes="AAA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0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" presetClass="entr" presetSubtype="32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1.11111E-6 L 0.00226 -0.07222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61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85185E-6 L -0.01215 -0.08171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409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2.96296E-6 L -0.02431 -0.07407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"/>
                            </p:stCondLst>
                            <p:childTnLst>
                              <p:par>
                                <p:cTn id="17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0343E-6 L -0.01042 -0.07684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84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400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1.48148E-6 L 0.04392 0.02917 L 0.06059 -0.01435 " pathEditMode="relative" rAng="0" ptsTypes="AAA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74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ntr" presetSubtype="32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4.78593E-6 L 0.06424 0.03032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2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500"/>
                            </p:stCondLst>
                            <p:childTnLst>
                              <p:par>
                                <p:cTn id="2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3" grpId="0" animBg="1"/>
      <p:bldP spid="72" grpId="0" animBg="1"/>
      <p:bldP spid="72" grpId="1" animBg="1"/>
      <p:bldP spid="73" grpId="0" animBg="1"/>
      <p:bldP spid="73" grpId="1" animBg="1"/>
      <p:bldP spid="80" grpId="0" animBg="1"/>
      <p:bldP spid="80" grpId="1" animBg="1"/>
      <p:bldP spid="6" grpId="0" animBg="1"/>
      <p:bldP spid="7" grpId="0" animBg="1"/>
      <p:bldP spid="9" grpId="0" animBg="1"/>
      <p:bldP spid="11" grpId="0" animBg="1"/>
      <p:bldP spid="13" grpId="0" animBg="1"/>
      <p:bldP spid="17" grpId="0" animBg="1"/>
      <p:bldP spid="18" grpId="0" animBg="1"/>
      <p:bldP spid="19" grpId="0" animBg="1"/>
      <p:bldP spid="22" grpId="0" animBg="1"/>
      <p:bldP spid="22" grpId="1" animBg="1"/>
      <p:bldP spid="22" grpId="2" animBg="1"/>
      <p:bldP spid="23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9" grpId="0" animBg="1"/>
      <p:bldP spid="49" grpId="0" animBg="1"/>
      <p:bldP spid="53" grpId="0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3" grpId="0"/>
      <p:bldP spid="57" grpId="0"/>
      <p:bldP spid="60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1" grpId="0" animBg="1"/>
      <p:bldP spid="81" grpId="1" animBg="1"/>
      <p:bldP spid="84" grpId="0"/>
      <p:bldP spid="86" grpId="0"/>
      <p:bldP spid="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1981200"/>
            <a:ext cx="2048705" cy="1581561"/>
            <a:chOff x="2667000" y="1117232"/>
            <a:chExt cx="7238999" cy="5588368"/>
          </a:xfrm>
        </p:grpSpPr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1117232"/>
              <a:ext cx="7238999" cy="558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Straight Connector 62"/>
            <p:cNvCxnSpPr/>
            <p:nvPr/>
          </p:nvCxnSpPr>
          <p:spPr>
            <a:xfrm flipV="1">
              <a:off x="6027747" y="5374204"/>
              <a:ext cx="1049036" cy="32817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085198" y="4412120"/>
              <a:ext cx="619884" cy="97049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7261907" y="3138692"/>
              <a:ext cx="440370" cy="127342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019333" y="2566495"/>
              <a:ext cx="1248185" cy="5722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020785" y="2569296"/>
              <a:ext cx="998549" cy="5329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62795" y="3099423"/>
              <a:ext cx="460796" cy="88036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390961" y="3985925"/>
              <a:ext cx="168765" cy="89905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919123" y="5581615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960800" y="526634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584636" y="430123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908236" y="245459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908715" y="2985875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51515" y="3869359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282398" y="4771351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149736" y="3021557"/>
              <a:ext cx="223129" cy="22312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http://www.decodingtheheavens.com/blog/image.axd?picture=2010%2F11%2F609px-Cassini_ap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5" y="3597396"/>
            <a:ext cx="1335977" cy="13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1245145" y="914400"/>
            <a:ext cx="376959" cy="411297"/>
            <a:chOff x="1159836" y="2553362"/>
            <a:chExt cx="467776" cy="510387"/>
          </a:xfrm>
        </p:grpSpPr>
        <p:sp>
          <p:nvSpPr>
            <p:cNvPr id="129" name="Oval 128"/>
            <p:cNvSpPr/>
            <p:nvPr/>
          </p:nvSpPr>
          <p:spPr>
            <a:xfrm>
              <a:off x="1224948" y="2661085"/>
              <a:ext cx="402664" cy="40266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159836" y="2553362"/>
              <a:ext cx="436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4545" y="942953"/>
            <a:ext cx="1410934" cy="969925"/>
            <a:chOff x="381000" y="914400"/>
            <a:chExt cx="1740938" cy="1196781"/>
          </a:xfrm>
        </p:grpSpPr>
        <p:sp>
          <p:nvSpPr>
            <p:cNvPr id="84" name="Oval 83"/>
            <p:cNvSpPr/>
            <p:nvPr/>
          </p:nvSpPr>
          <p:spPr>
            <a:xfrm>
              <a:off x="459845" y="914400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40000"/>
                  </a:srgbClr>
                </a:gs>
                <a:gs pos="0">
                  <a:schemeClr val="accent6">
                    <a:lumMod val="50000"/>
                    <a:alpha val="40000"/>
                  </a:schemeClr>
                </a:gs>
                <a:gs pos="60000">
                  <a:srgbClr val="FF7A00">
                    <a:alpha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" y="1841419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40000"/>
                  </a:srgbClr>
                </a:gs>
                <a:gs pos="75000">
                  <a:srgbClr val="0087E6">
                    <a:alpha val="40000"/>
                  </a:srgbClr>
                </a:gs>
                <a:gs pos="100000">
                  <a:srgbClr val="005CBF">
                    <a:alpha val="4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852175" y="1409607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6200000">
              <a:off x="1478039" y="1405632"/>
              <a:ext cx="188491" cy="308714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24956" y="979321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60000"/>
                  </a:srgbClr>
                </a:gs>
                <a:gs pos="0">
                  <a:schemeClr val="accent6">
                    <a:lumMod val="50000"/>
                    <a:alpha val="60000"/>
                  </a:schemeClr>
                </a:gs>
                <a:gs pos="60000">
                  <a:srgbClr val="FF7A00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01092" y="1055457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80000"/>
                  </a:srgbClr>
                </a:gs>
                <a:gs pos="0">
                  <a:schemeClr val="accent6">
                    <a:lumMod val="50000"/>
                    <a:alpha val="80000"/>
                  </a:schemeClr>
                </a:gs>
                <a:gs pos="60000">
                  <a:srgbClr val="FF7A00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77228" y="1137764"/>
              <a:ext cx="269763" cy="269762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466636" y="1780206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60000"/>
                  </a:srgbClr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559312" y="1707102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80000"/>
                  </a:srgbClr>
                </a:gs>
                <a:gs pos="75000">
                  <a:srgbClr val="0087E6">
                    <a:alpha val="80000"/>
                  </a:srgbClr>
                </a:gs>
                <a:gs pos="100000">
                  <a:srgbClr val="005CBF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44920" y="1634725"/>
              <a:ext cx="269763" cy="269762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Explosion 1 104"/>
            <p:cNvSpPr/>
            <p:nvPr/>
          </p:nvSpPr>
          <p:spPr>
            <a:xfrm>
              <a:off x="960471" y="1370105"/>
              <a:ext cx="387189" cy="387189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491735" y="5181600"/>
            <a:ext cx="1113625" cy="1313475"/>
            <a:chOff x="7489867" y="2230580"/>
            <a:chExt cx="1280058" cy="1509777"/>
          </a:xfrm>
        </p:grpSpPr>
        <p:sp>
          <p:nvSpPr>
            <p:cNvPr id="4097" name="Freeform 4096"/>
            <p:cNvSpPr/>
            <p:nvPr/>
          </p:nvSpPr>
          <p:spPr>
            <a:xfrm>
              <a:off x="7567749" y="2827383"/>
              <a:ext cx="380274" cy="467360"/>
            </a:xfrm>
            <a:custGeom>
              <a:avLst/>
              <a:gdLst>
                <a:gd name="connsiteX0" fmla="*/ 0 w 380274"/>
                <a:gd name="connsiteY0" fmla="*/ 0 h 467360"/>
                <a:gd name="connsiteX1" fmla="*/ 380274 w 380274"/>
                <a:gd name="connsiteY1" fmla="*/ 133531 h 467360"/>
                <a:gd name="connsiteX2" fmla="*/ 60960 w 380274"/>
                <a:gd name="connsiteY2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274" h="467360">
                  <a:moveTo>
                    <a:pt x="0" y="0"/>
                  </a:moveTo>
                  <a:lnTo>
                    <a:pt x="380274" y="133531"/>
                  </a:lnTo>
                  <a:lnTo>
                    <a:pt x="60960" y="46736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Freeform 4098"/>
            <p:cNvSpPr/>
            <p:nvPr/>
          </p:nvSpPr>
          <p:spPr>
            <a:xfrm>
              <a:off x="8276046" y="2853509"/>
              <a:ext cx="351245" cy="43542"/>
            </a:xfrm>
            <a:custGeom>
              <a:avLst/>
              <a:gdLst>
                <a:gd name="connsiteX0" fmla="*/ 0 w 351245"/>
                <a:gd name="connsiteY0" fmla="*/ 43542 h 43542"/>
                <a:gd name="connsiteX1" fmla="*/ 351245 w 351245"/>
                <a:gd name="connsiteY1" fmla="*/ 0 h 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245" h="43542">
                  <a:moveTo>
                    <a:pt x="0" y="43542"/>
                  </a:moveTo>
                  <a:lnTo>
                    <a:pt x="351245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Freeform 4099"/>
            <p:cNvSpPr/>
            <p:nvPr/>
          </p:nvSpPr>
          <p:spPr>
            <a:xfrm>
              <a:off x="7718697" y="2307771"/>
              <a:ext cx="397692" cy="11612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Freeform 4100"/>
            <p:cNvSpPr/>
            <p:nvPr/>
          </p:nvSpPr>
          <p:spPr>
            <a:xfrm>
              <a:off x="8290560" y="3248297"/>
              <a:ext cx="409303" cy="78377"/>
            </a:xfrm>
            <a:custGeom>
              <a:avLst/>
              <a:gdLst>
                <a:gd name="connsiteX0" fmla="*/ 0 w 409303"/>
                <a:gd name="connsiteY0" fmla="*/ 78377 h 78377"/>
                <a:gd name="connsiteX1" fmla="*/ 409303 w 409303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303" h="78377">
                  <a:moveTo>
                    <a:pt x="0" y="78377"/>
                  </a:moveTo>
                  <a:lnTo>
                    <a:pt x="409303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Freeform 4101"/>
            <p:cNvSpPr/>
            <p:nvPr/>
          </p:nvSpPr>
          <p:spPr>
            <a:xfrm>
              <a:off x="7858783" y="2886470"/>
              <a:ext cx="429811" cy="779558"/>
            </a:xfrm>
            <a:custGeom>
              <a:avLst/>
              <a:gdLst>
                <a:gd name="connsiteX0" fmla="*/ 0 w 429811"/>
                <a:gd name="connsiteY0" fmla="*/ 779558 h 779558"/>
                <a:gd name="connsiteX1" fmla="*/ 429811 w 429811"/>
                <a:gd name="connsiteY1" fmla="*/ 442452 h 779558"/>
                <a:gd name="connsiteX2" fmla="*/ 421383 w 429811"/>
                <a:gd name="connsiteY2" fmla="*/ 0 h 7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79558">
                  <a:moveTo>
                    <a:pt x="0" y="779558"/>
                  </a:moveTo>
                  <a:lnTo>
                    <a:pt x="429811" y="442452"/>
                  </a:lnTo>
                  <a:lnTo>
                    <a:pt x="421383" y="0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7589099" y="2347100"/>
              <a:ext cx="960752" cy="585722"/>
            </a:xfrm>
            <a:custGeom>
              <a:avLst/>
              <a:gdLst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37925 h 585722"/>
                <a:gd name="connsiteX4" fmla="*/ 682639 w 960752"/>
                <a:gd name="connsiteY4" fmla="*/ 514087 h 585722"/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58994 h 585722"/>
                <a:gd name="connsiteX4" fmla="*/ 682639 w 960752"/>
                <a:gd name="connsiteY4" fmla="*/ 514087 h 5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52" h="585722">
                  <a:moveTo>
                    <a:pt x="0" y="455094"/>
                  </a:moveTo>
                  <a:lnTo>
                    <a:pt x="143270" y="0"/>
                  </a:lnTo>
                  <a:lnTo>
                    <a:pt x="366602" y="585722"/>
                  </a:lnTo>
                  <a:lnTo>
                    <a:pt x="960752" y="58994"/>
                  </a:lnTo>
                  <a:lnTo>
                    <a:pt x="682639" y="514087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9867" y="274887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026174" y="223058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566067" y="320226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11816" y="281864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480467" y="232634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15395" y="325385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541325" y="2776974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642267" y="22421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794667" y="3587957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617525" y="317062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870867" y="288145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Validation of mutation-free model consistent with social mutation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71664" y="877867"/>
            <a:ext cx="6919769" cy="4022325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1980041" y="947140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41" y="947140"/>
                <a:ext cx="2211055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5562600" y="947140"/>
                <a:ext cx="225984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947140"/>
                <a:ext cx="2259849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25932" y="1605230"/>
            <a:ext cx="222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example, </a:t>
            </a:r>
            <a:r>
              <a:rPr lang="en-US" i="1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i="1" dirty="0" smtClean="0">
                <a:solidFill>
                  <a:srgbClr val="7030A0"/>
                </a:solidFill>
              </a:rPr>
              <a:t>T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1980041" y="1972375"/>
                <a:ext cx="218405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41" y="1972375"/>
                <a:ext cx="2184059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562600" y="1972375"/>
                <a:ext cx="2662524" cy="622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972375"/>
                <a:ext cx="2662524" cy="6228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4449750" y="2595830"/>
            <a:ext cx="144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i="1" dirty="0" smtClean="0">
                <a:solidFill>
                  <a:srgbClr val="7030A0"/>
                </a:solidFill>
              </a:rPr>
              <a:t>T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7030A0"/>
                </a:solidFill>
              </a:rPr>
              <a:t>k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/>
              <a:t> – </a:t>
            </a:r>
            <a:r>
              <a:rPr lang="en-US" i="1" dirty="0" smtClean="0">
                <a:solidFill>
                  <a:srgbClr val="7030A0"/>
                </a:solidFill>
              </a:rPr>
              <a:t>k</a:t>
            </a:r>
            <a:r>
              <a:rPr lang="en-US" baseline="-25000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1980041" y="2964875"/>
                <a:ext cx="317696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41" y="2964875"/>
                <a:ext cx="3176960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1980041" y="3657600"/>
                <a:ext cx="3595151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41" y="3657600"/>
                <a:ext cx="3595151" cy="6228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7411664" y="1362222"/>
            <a:ext cx="152400" cy="1178671"/>
          </a:xfrm>
          <a:prstGeom prst="leftBrace">
            <a:avLst>
              <a:gd name="adj1" fmla="val 56333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030957" y="1457101"/>
                <a:ext cx="9564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957" y="1457101"/>
                <a:ext cx="95641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Left Brace 111"/>
          <p:cNvSpPr/>
          <p:nvPr/>
        </p:nvSpPr>
        <p:spPr>
          <a:xfrm rot="5400000" flipH="1">
            <a:off x="4758449" y="3682742"/>
            <a:ext cx="163067" cy="1256016"/>
          </a:xfrm>
          <a:prstGeom prst="leftBrace">
            <a:avLst>
              <a:gd name="adj1" fmla="val 56333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/>
              <p:cNvSpPr/>
              <p:nvPr/>
            </p:nvSpPr>
            <p:spPr>
              <a:xfrm>
                <a:off x="4313908" y="4329550"/>
                <a:ext cx="1052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08" y="4329550"/>
                <a:ext cx="105214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>
          <a:xfrm>
            <a:off x="5643563" y="3491408"/>
            <a:ext cx="3271837" cy="1690192"/>
          </a:xfrm>
          <a:prstGeom prst="rect">
            <a:avLst/>
          </a:prstGeom>
          <a:gradFill flip="none" rotWithShape="1">
            <a:gsLst>
              <a:gs pos="6000">
                <a:srgbClr val="FDFFE5"/>
              </a:gs>
              <a:gs pos="29000">
                <a:srgbClr val="E8E7B7"/>
              </a:gs>
              <a:gs pos="100000">
                <a:srgbClr val="EBE9CB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/>
              <p:cNvSpPr txBox="1"/>
              <p:nvPr/>
            </p:nvSpPr>
            <p:spPr>
              <a:xfrm>
                <a:off x="5656541" y="3876257"/>
                <a:ext cx="318696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41" y="3876257"/>
                <a:ext cx="3186962" cy="618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5656541" y="4507939"/>
                <a:ext cx="322883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41" y="4507939"/>
                <a:ext cx="3228833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97816" y="3516645"/>
            <a:ext cx="290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Socially modulated mutation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461478" y="1662550"/>
            <a:ext cx="6934378" cy="1052947"/>
          </a:xfrm>
          <a:prstGeom prst="rect">
            <a:avLst/>
          </a:prstGeom>
          <a:gradFill flip="none" rotWithShape="1">
            <a:gsLst>
              <a:gs pos="6000">
                <a:srgbClr val="FDFFE5"/>
              </a:gs>
              <a:gs pos="29000">
                <a:srgbClr val="E8E7B7"/>
              </a:gs>
              <a:gs pos="100000">
                <a:srgbClr val="EBE9CB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1702021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inconsistent mechanisms can be </a:t>
            </a:r>
            <a:r>
              <a:rPr lang="en-US" b="1" dirty="0" smtClean="0"/>
              <a:t>validated</a:t>
            </a:r>
            <a:r>
              <a:rPr lang="en-US" dirty="0" smtClean="0"/>
              <a:t> by one dataset because inconsistent mechanisms can generate the same governing equations.  </a:t>
            </a:r>
          </a:p>
          <a:p>
            <a:pPr algn="ctr"/>
            <a:r>
              <a:rPr lang="en-US" dirty="0" smtClean="0"/>
              <a:t>Empirically </a:t>
            </a:r>
            <a:r>
              <a:rPr lang="en-US" b="1" dirty="0" smtClean="0"/>
              <a:t>validated</a:t>
            </a:r>
            <a:r>
              <a:rPr lang="en-US" dirty="0" smtClean="0"/>
              <a:t> = not yet rejected </a:t>
            </a:r>
            <a:r>
              <a:rPr lang="en-US" dirty="0" smtClean="0"/>
              <a:t>≠ proved to be true</a:t>
            </a:r>
          </a:p>
        </p:txBody>
      </p:sp>
    </p:spTree>
    <p:extLst>
      <p:ext uri="{BB962C8B-B14F-4D97-AF65-F5344CB8AC3E}">
        <p14:creationId xmlns:p14="http://schemas.microsoft.com/office/powerpoint/2010/main" val="38640836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7" grpId="0"/>
      <p:bldP spid="97" grpId="0"/>
      <p:bldP spid="103" grpId="0"/>
      <p:bldP spid="106" grpId="0"/>
      <p:bldP spid="8" grpId="0" animBg="1"/>
      <p:bldP spid="9" grpId="0"/>
      <p:bldP spid="112" grpId="0" animBg="1"/>
      <p:bldP spid="113" grpId="0"/>
      <p:bldP spid="114" grpId="0" animBg="1"/>
      <p:bldP spid="115" grpId="0"/>
      <p:bldP spid="111" grpId="0"/>
      <p:bldP spid="10" grpId="0"/>
      <p:bldP spid="11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9855" y="1752600"/>
            <a:ext cx="2844728" cy="2424675"/>
            <a:chOff x="2299855" y="1752600"/>
            <a:chExt cx="2844728" cy="2424675"/>
          </a:xfrm>
        </p:grpSpPr>
        <p:grpSp>
          <p:nvGrpSpPr>
            <p:cNvPr id="59" name="Group 58"/>
            <p:cNvGrpSpPr/>
            <p:nvPr/>
          </p:nvGrpSpPr>
          <p:grpSpPr>
            <a:xfrm>
              <a:off x="2299855" y="1981200"/>
              <a:ext cx="2844728" cy="2196075"/>
              <a:chOff x="2667000" y="1117232"/>
              <a:chExt cx="7238999" cy="5588368"/>
            </a:xfrm>
          </p:grpSpPr>
          <p:pic>
            <p:nvPicPr>
              <p:cNvPr id="60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67000" y="1117232"/>
                <a:ext cx="7238999" cy="5588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1" name="Straight Connector 60"/>
              <p:cNvCxnSpPr/>
              <p:nvPr/>
            </p:nvCxnSpPr>
            <p:spPr>
              <a:xfrm flipV="1">
                <a:off x="6027747" y="5374204"/>
                <a:ext cx="1049036" cy="32817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7085198" y="4412120"/>
                <a:ext cx="619884" cy="97049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7261907" y="3138692"/>
                <a:ext cx="440370" cy="127342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6019334" y="2566493"/>
                <a:ext cx="1248183" cy="57219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020785" y="2569296"/>
                <a:ext cx="998549" cy="53293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4562795" y="3099423"/>
                <a:ext cx="460796" cy="88036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4390961" y="3985925"/>
                <a:ext cx="168765" cy="89905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5919123" y="558161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60800" y="526634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584636" y="430123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908236" y="245459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908715" y="2985875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451515" y="3869359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282398" y="4771351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149736" y="3021557"/>
                <a:ext cx="223129" cy="223129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590800" y="1752600"/>
              <a:ext cx="2150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Manual data analysis</a:t>
              </a:r>
              <a:endParaRPr lang="en-US" dirty="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2341751" y="1621141"/>
            <a:ext cx="2770575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decodingtheheavens.com/blog/image.axd?picture=2010%2F11%2F609px-Cassini_ap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5069"/>
            <a:ext cx="1966579" cy="19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624181" y="1752600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Epicycles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40589" y="1752600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474525" y="17526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grpSp>
        <p:nvGrpSpPr>
          <p:cNvPr id="4096" name="Group 4095"/>
          <p:cNvGrpSpPr/>
          <p:nvPr/>
        </p:nvGrpSpPr>
        <p:grpSpPr>
          <a:xfrm>
            <a:off x="381000" y="2543822"/>
            <a:ext cx="1740938" cy="1196781"/>
            <a:chOff x="201834" y="2279757"/>
            <a:chExt cx="2160366" cy="1485111"/>
          </a:xfrm>
        </p:grpSpPr>
        <p:sp>
          <p:nvSpPr>
            <p:cNvPr id="84" name="Oval 83"/>
            <p:cNvSpPr/>
            <p:nvPr/>
          </p:nvSpPr>
          <p:spPr>
            <a:xfrm>
              <a:off x="299674" y="2279757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40000"/>
                  </a:srgbClr>
                </a:gs>
                <a:gs pos="0">
                  <a:schemeClr val="accent6">
                    <a:lumMod val="50000"/>
                    <a:alpha val="40000"/>
                  </a:schemeClr>
                </a:gs>
                <a:gs pos="60000">
                  <a:srgbClr val="FF7A00">
                    <a:alpha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01834" y="343011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40000"/>
                  </a:srgbClr>
                </a:gs>
                <a:gs pos="75000">
                  <a:srgbClr val="0087E6">
                    <a:alpha val="40000"/>
                  </a:srgbClr>
                </a:gs>
                <a:gs pos="100000">
                  <a:srgbClr val="005CBF">
                    <a:alpha val="4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27446" y="2894270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Down Arrow 101"/>
            <p:cNvSpPr/>
            <p:nvPr/>
          </p:nvSpPr>
          <p:spPr>
            <a:xfrm rot="16200000">
              <a:off x="1563172" y="2889337"/>
              <a:ext cx="233902" cy="38308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0472" y="2360319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60000"/>
                  </a:srgbClr>
                </a:gs>
                <a:gs pos="0">
                  <a:schemeClr val="accent6">
                    <a:lumMod val="50000"/>
                    <a:alpha val="60000"/>
                  </a:schemeClr>
                </a:gs>
                <a:gs pos="60000">
                  <a:srgbClr val="FF7A00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74951" y="2454798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80000"/>
                  </a:srgbClr>
                </a:gs>
                <a:gs pos="0">
                  <a:schemeClr val="accent6">
                    <a:lumMod val="50000"/>
                    <a:alpha val="80000"/>
                  </a:schemeClr>
                </a:gs>
                <a:gs pos="60000">
                  <a:srgbClr val="FF7A00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69430" y="2556934"/>
              <a:ext cx="334754" cy="334754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08102" y="3354154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60000"/>
                  </a:srgbClr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23105" y="3263438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80000"/>
                  </a:srgbClr>
                </a:gs>
                <a:gs pos="75000">
                  <a:srgbClr val="0087E6">
                    <a:alpha val="80000"/>
                  </a:srgbClr>
                </a:gs>
                <a:gs pos="100000">
                  <a:srgbClr val="005CBF">
                    <a:alpha val="8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29338" y="3173623"/>
              <a:ext cx="334754" cy="334754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707605" y="2453544"/>
              <a:ext cx="467776" cy="510387"/>
              <a:chOff x="1159836" y="2553362"/>
              <a:chExt cx="467776" cy="51038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224948" y="2661085"/>
                <a:ext cx="402664" cy="4026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159836" y="2553362"/>
                <a:ext cx="43633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5" name="Explosion 1 104"/>
            <p:cNvSpPr/>
            <p:nvPr/>
          </p:nvSpPr>
          <p:spPr>
            <a:xfrm>
              <a:off x="920911" y="2845251"/>
              <a:ext cx="480471" cy="48047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7489867" y="2387324"/>
            <a:ext cx="1280058" cy="1509777"/>
            <a:chOff x="7489867" y="2230580"/>
            <a:chExt cx="1280058" cy="1509777"/>
          </a:xfrm>
        </p:grpSpPr>
        <p:sp>
          <p:nvSpPr>
            <p:cNvPr id="4097" name="Freeform 4096"/>
            <p:cNvSpPr/>
            <p:nvPr/>
          </p:nvSpPr>
          <p:spPr>
            <a:xfrm>
              <a:off x="7567749" y="2827383"/>
              <a:ext cx="380274" cy="467360"/>
            </a:xfrm>
            <a:custGeom>
              <a:avLst/>
              <a:gdLst>
                <a:gd name="connsiteX0" fmla="*/ 0 w 380274"/>
                <a:gd name="connsiteY0" fmla="*/ 0 h 467360"/>
                <a:gd name="connsiteX1" fmla="*/ 380274 w 380274"/>
                <a:gd name="connsiteY1" fmla="*/ 133531 h 467360"/>
                <a:gd name="connsiteX2" fmla="*/ 60960 w 380274"/>
                <a:gd name="connsiteY2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274" h="467360">
                  <a:moveTo>
                    <a:pt x="0" y="0"/>
                  </a:moveTo>
                  <a:lnTo>
                    <a:pt x="380274" y="133531"/>
                  </a:lnTo>
                  <a:lnTo>
                    <a:pt x="60960" y="46736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Freeform 4098"/>
            <p:cNvSpPr/>
            <p:nvPr/>
          </p:nvSpPr>
          <p:spPr>
            <a:xfrm>
              <a:off x="8276046" y="2853509"/>
              <a:ext cx="351245" cy="43542"/>
            </a:xfrm>
            <a:custGeom>
              <a:avLst/>
              <a:gdLst>
                <a:gd name="connsiteX0" fmla="*/ 0 w 351245"/>
                <a:gd name="connsiteY0" fmla="*/ 43542 h 43542"/>
                <a:gd name="connsiteX1" fmla="*/ 351245 w 351245"/>
                <a:gd name="connsiteY1" fmla="*/ 0 h 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245" h="43542">
                  <a:moveTo>
                    <a:pt x="0" y="43542"/>
                  </a:moveTo>
                  <a:lnTo>
                    <a:pt x="351245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Freeform 4099"/>
            <p:cNvSpPr/>
            <p:nvPr/>
          </p:nvSpPr>
          <p:spPr>
            <a:xfrm>
              <a:off x="7718697" y="2307771"/>
              <a:ext cx="397692" cy="11612"/>
            </a:xfrm>
            <a:custGeom>
              <a:avLst/>
              <a:gdLst>
                <a:gd name="connsiteX0" fmla="*/ 0 w 397692"/>
                <a:gd name="connsiteY0" fmla="*/ 11612 h 11612"/>
                <a:gd name="connsiteX1" fmla="*/ 397692 w 397692"/>
                <a:gd name="connsiteY1" fmla="*/ 0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92" h="11612">
                  <a:moveTo>
                    <a:pt x="0" y="11612"/>
                  </a:moveTo>
                  <a:lnTo>
                    <a:pt x="397692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Freeform 4100"/>
            <p:cNvSpPr/>
            <p:nvPr/>
          </p:nvSpPr>
          <p:spPr>
            <a:xfrm>
              <a:off x="8290560" y="3248297"/>
              <a:ext cx="409303" cy="78377"/>
            </a:xfrm>
            <a:custGeom>
              <a:avLst/>
              <a:gdLst>
                <a:gd name="connsiteX0" fmla="*/ 0 w 409303"/>
                <a:gd name="connsiteY0" fmla="*/ 78377 h 78377"/>
                <a:gd name="connsiteX1" fmla="*/ 409303 w 409303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303" h="78377">
                  <a:moveTo>
                    <a:pt x="0" y="78377"/>
                  </a:moveTo>
                  <a:lnTo>
                    <a:pt x="409303" y="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Freeform 4101"/>
            <p:cNvSpPr/>
            <p:nvPr/>
          </p:nvSpPr>
          <p:spPr>
            <a:xfrm>
              <a:off x="7858783" y="2886470"/>
              <a:ext cx="429811" cy="779558"/>
            </a:xfrm>
            <a:custGeom>
              <a:avLst/>
              <a:gdLst>
                <a:gd name="connsiteX0" fmla="*/ 0 w 429811"/>
                <a:gd name="connsiteY0" fmla="*/ 779558 h 779558"/>
                <a:gd name="connsiteX1" fmla="*/ 429811 w 429811"/>
                <a:gd name="connsiteY1" fmla="*/ 442452 h 779558"/>
                <a:gd name="connsiteX2" fmla="*/ 421383 w 429811"/>
                <a:gd name="connsiteY2" fmla="*/ 0 h 7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79558">
                  <a:moveTo>
                    <a:pt x="0" y="779558"/>
                  </a:moveTo>
                  <a:lnTo>
                    <a:pt x="429811" y="442452"/>
                  </a:lnTo>
                  <a:lnTo>
                    <a:pt x="421383" y="0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3" name="Freeform 4102"/>
            <p:cNvSpPr/>
            <p:nvPr/>
          </p:nvSpPr>
          <p:spPr>
            <a:xfrm>
              <a:off x="7589099" y="2347100"/>
              <a:ext cx="960752" cy="585722"/>
            </a:xfrm>
            <a:custGeom>
              <a:avLst/>
              <a:gdLst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37925 h 585722"/>
                <a:gd name="connsiteX4" fmla="*/ 682639 w 960752"/>
                <a:gd name="connsiteY4" fmla="*/ 514087 h 585722"/>
                <a:gd name="connsiteX0" fmla="*/ 0 w 960752"/>
                <a:gd name="connsiteY0" fmla="*/ 455094 h 585722"/>
                <a:gd name="connsiteX1" fmla="*/ 143270 w 960752"/>
                <a:gd name="connsiteY1" fmla="*/ 0 h 585722"/>
                <a:gd name="connsiteX2" fmla="*/ 366602 w 960752"/>
                <a:gd name="connsiteY2" fmla="*/ 585722 h 585722"/>
                <a:gd name="connsiteX3" fmla="*/ 960752 w 960752"/>
                <a:gd name="connsiteY3" fmla="*/ 58994 h 585722"/>
                <a:gd name="connsiteX4" fmla="*/ 682639 w 960752"/>
                <a:gd name="connsiteY4" fmla="*/ 514087 h 5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752" h="585722">
                  <a:moveTo>
                    <a:pt x="0" y="455094"/>
                  </a:moveTo>
                  <a:lnTo>
                    <a:pt x="143270" y="0"/>
                  </a:lnTo>
                  <a:lnTo>
                    <a:pt x="366602" y="585722"/>
                  </a:lnTo>
                  <a:lnTo>
                    <a:pt x="960752" y="58994"/>
                  </a:lnTo>
                  <a:lnTo>
                    <a:pt x="682639" y="514087"/>
                  </a:lnTo>
                </a:path>
              </a:pathLst>
            </a:custGeom>
            <a:noFill/>
            <a:ln>
              <a:solidFill>
                <a:srgbClr val="984807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489867" y="2748876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026174" y="223058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566067" y="320226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11816" y="2818641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480467" y="232634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15395" y="325385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541325" y="2776974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642267" y="22421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794667" y="3587957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617525" y="3170629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7870867" y="2881452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5" name="Rectangle 4104"/>
          <p:cNvSpPr/>
          <p:nvPr/>
        </p:nvSpPr>
        <p:spPr>
          <a:xfrm>
            <a:off x="7273636" y="1752600"/>
            <a:ext cx="2327563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043055" y="1666027"/>
            <a:ext cx="2299854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90500" dist="63500" dir="5400000" sx="102000" sy="102000" algn="ctr" rotWithShape="0">
              <a:schemeClr val="tx1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Evolutionary game theory for biologists</a:t>
            </a:r>
            <a:endParaRPr lang="en-US" sz="2400" b="1" i="1" u="sng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7" name="Rectangle 2"/>
          <p:cNvSpPr txBox="1">
            <a:spLocks noChangeArrowheads="1"/>
          </p:cNvSpPr>
          <p:nvPr/>
        </p:nvSpPr>
        <p:spPr>
          <a:xfrm>
            <a:off x="-457200" y="4648200"/>
            <a:ext cx="9677400" cy="2362200"/>
          </a:xfrm>
          <a:prstGeom prst="rect">
            <a:avLst/>
          </a:prstGeom>
          <a:gradFill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</a:gradFill>
          <a:effectLst>
            <a:outerShdw blurRad="177800" dist="635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50758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David Liao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Analyst, Tlsty Lab, UCSF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 August 12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Princeton/Johns Hopkins Game Theory Workshop, Baltimore, MD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151728" y="1648320"/>
            <a:ext cx="2465442" cy="266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4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4" grpId="1" animBg="1"/>
      <p:bldP spid="4105" grpId="0" animBg="1"/>
      <p:bldP spid="153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Back-of-the-envelope data analysis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C:\Users\dliao\Documents\My Notebook\Physics\UCSF PostDoc\Physics Pocketguide\tour.egt\CaptContain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84">
            <a:off x="2450111" y="825993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liao\Documents\My Notebook\Physics\UCSF PostDoc\Physics Pocketguide\tour.egt\CaptContain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31">
            <a:off x="4802696" y="952977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076">
            <a:off x="209397" y="1914854"/>
            <a:ext cx="2233612" cy="2887793"/>
          </a:xfrm>
          <a:prstGeom prst="rect">
            <a:avLst/>
          </a:prstGeom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031" name="Picture 7" descr="C:\Users\dliao\Documents\My Notebook\Physics\UCSF PostDoc\Physics Pocketguide\tour.egt\CaptContainer3Spar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76">
            <a:off x="3301472" y="3702408"/>
            <a:ext cx="1939147" cy="2507085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91620" y="2993559"/>
            <a:ext cx="2645597" cy="2042349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0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Back-of-the-envelope data analysis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:\Users\dliao\Documents\My Notebook\Physics\UCSF PostDoc\Physics Pocketguide\tour.egt\CaptContain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84">
            <a:off x="2450111" y="825993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liao\Documents\My Notebook\Physics\UCSF PostDoc\Physics Pocketguide\tour.egt\CaptContainer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31">
            <a:off x="4802696" y="952977"/>
            <a:ext cx="2006773" cy="2594517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076">
            <a:off x="209397" y="1914854"/>
            <a:ext cx="2233612" cy="2887793"/>
          </a:xfrm>
          <a:prstGeom prst="rect">
            <a:avLst/>
          </a:prstGeom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1031" name="Picture 7" descr="C:\Users\dliao\Documents\My Notebook\Physics\UCSF PostDoc\Physics Pocketguide\tour.egt\CaptContainer3Spar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76">
            <a:off x="3301472" y="3702408"/>
            <a:ext cx="1939147" cy="2507085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91620" y="2993559"/>
            <a:ext cx="2645597" cy="2042349"/>
          </a:xfrm>
          <a:prstGeom prst="rect">
            <a:avLst/>
          </a:prstGeom>
          <a:noFill/>
          <a:effectLst>
            <a:outerShdw blurRad="635000" dist="1270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0000">
            <a:off x="6091620" y="2993559"/>
            <a:ext cx="2645597" cy="20423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rot="21120000" flipV="1">
            <a:off x="7401656" y="4530027"/>
            <a:ext cx="383385" cy="1199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21120000" flipV="1">
            <a:off x="7752520" y="4137828"/>
            <a:ext cx="226546" cy="3546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21120000" flipH="1" flipV="1">
            <a:off x="7759725" y="3672003"/>
            <a:ext cx="160940" cy="4653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21120000" flipH="1" flipV="1">
            <a:off x="7261655" y="3508824"/>
            <a:ext cx="456167" cy="2091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21120000" flipH="1">
            <a:off x="6899860" y="3567046"/>
            <a:ext cx="364934" cy="1947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21120000" flipH="1">
            <a:off x="6770866" y="3795256"/>
            <a:ext cx="168405" cy="3217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21120000" flipH="1">
            <a:off x="6754762" y="4132221"/>
            <a:ext cx="61678" cy="3285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21120000">
            <a:off x="7371691" y="4631807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21120000">
            <a:off x="7732647" y="4464727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21120000">
            <a:off x="7909329" y="4083716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1120000">
            <a:off x="7208702" y="3500669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120000">
            <a:off x="6873990" y="3743780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1120000">
            <a:off x="6753462" y="4086774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21120000">
            <a:off x="6738135" y="4421814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21120000">
            <a:off x="7686847" y="3642709"/>
            <a:ext cx="81546" cy="815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"/>
          <a:stretch/>
        </p:blipFill>
        <p:spPr>
          <a:xfrm>
            <a:off x="2895600" y="2066925"/>
            <a:ext cx="6296702" cy="380047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Estimating rate coefficient from initial slope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762000"/>
            <a:ext cx="782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Estimate the parameters 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, and </a:t>
            </a:r>
            <a:r>
              <a:rPr lang="en-US" i="1" dirty="0" smtClean="0"/>
              <a:t>S</a:t>
            </a:r>
            <a:r>
              <a:rPr lang="en-US" dirty="0" smtClean="0"/>
              <a:t>.  Express your answers in units of day</a:t>
            </a:r>
            <a:r>
              <a:rPr lang="en-US" baseline="30000" dirty="0" smtClean="0"/>
              <a:t>-1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0298" y="1676401"/>
            <a:ext cx="2667000" cy="2328340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5945" y="1856383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5" y="1856383"/>
                <a:ext cx="2211055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8819" y="2542183"/>
                <a:ext cx="111222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9" y="2542183"/>
                <a:ext cx="1112228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68173" y="269458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(if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i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dirty="0" smtClean="0"/>
              <a:t> ~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85559" y="3224851"/>
                <a:ext cx="116224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9" y="3224851"/>
                <a:ext cx="1162241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94624" y="1676400"/>
            <a:ext cx="512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Seeded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10,000 copper cells</a:t>
            </a:r>
            <a:r>
              <a:rPr lang="en-US" dirty="0" smtClean="0"/>
              <a:t> and only </a:t>
            </a:r>
            <a:r>
              <a:rPr lang="en-US" dirty="0" smtClean="0">
                <a:solidFill>
                  <a:srgbClr val="0070C0"/>
                </a:solidFill>
              </a:rPr>
              <a:t>100 denim cells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703" y="4304242"/>
            <a:ext cx="3096921" cy="1563158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3870025" y="3063915"/>
            <a:ext cx="4690297" cy="753545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lumMod val="75000"/>
                  <a:alpha val="50000"/>
                </a:schemeClr>
              </a:gs>
              <a:gs pos="62000">
                <a:schemeClr val="tx1">
                  <a:lumMod val="75000"/>
                  <a:lumOff val="25000"/>
                  <a:alpha val="50000"/>
                </a:schemeClr>
              </a:gs>
            </a:gsLst>
            <a:lin ang="12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52400" y="4356382"/>
                <a:ext cx="3081613" cy="66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10,000</m:t>
                          </m:r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cells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5000</m:t>
                          </m:r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cells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days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56382"/>
                <a:ext cx="3081613" cy="6658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3870025" y="3059723"/>
            <a:ext cx="4690297" cy="757737"/>
          </a:xfrm>
          <a:prstGeom prst="lin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5400000">
            <a:off x="3824696" y="3811497"/>
            <a:ext cx="784301" cy="648398"/>
            <a:chOff x="1823308" y="1276356"/>
            <a:chExt cx="1219418" cy="1008118"/>
          </a:xfrm>
        </p:grpSpPr>
        <p:grpSp>
          <p:nvGrpSpPr>
            <p:cNvPr id="20" name="Group 19"/>
            <p:cNvGrpSpPr/>
            <p:nvPr/>
          </p:nvGrpSpPr>
          <p:grpSpPr>
            <a:xfrm rot="21426299">
              <a:off x="1823308" y="1997615"/>
              <a:ext cx="633698" cy="286859"/>
              <a:chOff x="1809712" y="1997615"/>
              <a:chExt cx="633698" cy="286859"/>
            </a:xfrm>
          </p:grpSpPr>
          <p:sp>
            <p:nvSpPr>
              <p:cNvPr id="22" name="Isosceles Triangle 62"/>
              <p:cNvSpPr/>
              <p:nvPr/>
            </p:nvSpPr>
            <p:spPr>
              <a:xfrm rot="13853377">
                <a:off x="2012261" y="1795066"/>
                <a:ext cx="228600" cy="633698"/>
              </a:xfrm>
              <a:custGeom>
                <a:avLst/>
                <a:gdLst>
                  <a:gd name="connsiteX0" fmla="*/ 0 w 228600"/>
                  <a:gd name="connsiteY0" fmla="*/ 533400 h 533400"/>
                  <a:gd name="connsiteX1" fmla="*/ 114300 w 228600"/>
                  <a:gd name="connsiteY1" fmla="*/ 0 h 533400"/>
                  <a:gd name="connsiteX2" fmla="*/ 228600 w 228600"/>
                  <a:gd name="connsiteY2" fmla="*/ 533400 h 533400"/>
                  <a:gd name="connsiteX3" fmla="*/ 0 w 228600"/>
                  <a:gd name="connsiteY3" fmla="*/ 533400 h 533400"/>
                  <a:gd name="connsiteX0" fmla="*/ 0 w 228600"/>
                  <a:gd name="connsiteY0" fmla="*/ 533400 h 533400"/>
                  <a:gd name="connsiteX1" fmla="*/ 114300 w 228600"/>
                  <a:gd name="connsiteY1" fmla="*/ 0 h 533400"/>
                  <a:gd name="connsiteX2" fmla="*/ 228600 w 228600"/>
                  <a:gd name="connsiteY2" fmla="*/ 533400 h 533400"/>
                  <a:gd name="connsiteX3" fmla="*/ 130582 w 228600"/>
                  <a:gd name="connsiteY3" fmla="*/ 524047 h 533400"/>
                  <a:gd name="connsiteX4" fmla="*/ 0 w 228600"/>
                  <a:gd name="connsiteY4" fmla="*/ 533400 h 533400"/>
                  <a:gd name="connsiteX0" fmla="*/ 0 w 228600"/>
                  <a:gd name="connsiteY0" fmla="*/ 533400 h 623019"/>
                  <a:gd name="connsiteX1" fmla="*/ 114300 w 228600"/>
                  <a:gd name="connsiteY1" fmla="*/ 0 h 623019"/>
                  <a:gd name="connsiteX2" fmla="*/ 228600 w 228600"/>
                  <a:gd name="connsiteY2" fmla="*/ 533400 h 623019"/>
                  <a:gd name="connsiteX3" fmla="*/ 106620 w 228600"/>
                  <a:gd name="connsiteY3" fmla="*/ 623019 h 623019"/>
                  <a:gd name="connsiteX4" fmla="*/ 0 w 228600"/>
                  <a:gd name="connsiteY4" fmla="*/ 533400 h 623019"/>
                  <a:gd name="connsiteX0" fmla="*/ 0 w 228600"/>
                  <a:gd name="connsiteY0" fmla="*/ 533400 h 623019"/>
                  <a:gd name="connsiteX1" fmla="*/ 114300 w 228600"/>
                  <a:gd name="connsiteY1" fmla="*/ 0 h 623019"/>
                  <a:gd name="connsiteX2" fmla="*/ 228600 w 228600"/>
                  <a:gd name="connsiteY2" fmla="*/ 533400 h 623019"/>
                  <a:gd name="connsiteX3" fmla="*/ 106620 w 228600"/>
                  <a:gd name="connsiteY3" fmla="*/ 623019 h 623019"/>
                  <a:gd name="connsiteX4" fmla="*/ 0 w 228600"/>
                  <a:gd name="connsiteY4" fmla="*/ 533400 h 623019"/>
                  <a:gd name="connsiteX0" fmla="*/ 0 w 228600"/>
                  <a:gd name="connsiteY0" fmla="*/ 533400 h 636481"/>
                  <a:gd name="connsiteX1" fmla="*/ 114300 w 228600"/>
                  <a:gd name="connsiteY1" fmla="*/ 0 h 636481"/>
                  <a:gd name="connsiteX2" fmla="*/ 228600 w 228600"/>
                  <a:gd name="connsiteY2" fmla="*/ 533400 h 636481"/>
                  <a:gd name="connsiteX3" fmla="*/ 106620 w 228600"/>
                  <a:gd name="connsiteY3" fmla="*/ 623019 h 636481"/>
                  <a:gd name="connsiteX4" fmla="*/ 0 w 228600"/>
                  <a:gd name="connsiteY4" fmla="*/ 533400 h 636481"/>
                  <a:gd name="connsiteX0" fmla="*/ 0 w 228600"/>
                  <a:gd name="connsiteY0" fmla="*/ 533400 h 627218"/>
                  <a:gd name="connsiteX1" fmla="*/ 114300 w 228600"/>
                  <a:gd name="connsiteY1" fmla="*/ 0 h 627218"/>
                  <a:gd name="connsiteX2" fmla="*/ 228600 w 228600"/>
                  <a:gd name="connsiteY2" fmla="*/ 533400 h 627218"/>
                  <a:gd name="connsiteX3" fmla="*/ 106620 w 228600"/>
                  <a:gd name="connsiteY3" fmla="*/ 623019 h 627218"/>
                  <a:gd name="connsiteX4" fmla="*/ 0 w 228600"/>
                  <a:gd name="connsiteY4" fmla="*/ 533400 h 627218"/>
                  <a:gd name="connsiteX0" fmla="*/ 0 w 228600"/>
                  <a:gd name="connsiteY0" fmla="*/ 533400 h 624321"/>
                  <a:gd name="connsiteX1" fmla="*/ 114300 w 228600"/>
                  <a:gd name="connsiteY1" fmla="*/ 0 h 624321"/>
                  <a:gd name="connsiteX2" fmla="*/ 228600 w 228600"/>
                  <a:gd name="connsiteY2" fmla="*/ 533400 h 624321"/>
                  <a:gd name="connsiteX3" fmla="*/ 106620 w 228600"/>
                  <a:gd name="connsiteY3" fmla="*/ 623019 h 624321"/>
                  <a:gd name="connsiteX4" fmla="*/ 0 w 228600"/>
                  <a:gd name="connsiteY4" fmla="*/ 533400 h 624321"/>
                  <a:gd name="connsiteX0" fmla="*/ 0 w 228600"/>
                  <a:gd name="connsiteY0" fmla="*/ 533400 h 623396"/>
                  <a:gd name="connsiteX1" fmla="*/ 114300 w 228600"/>
                  <a:gd name="connsiteY1" fmla="*/ 0 h 623396"/>
                  <a:gd name="connsiteX2" fmla="*/ 228600 w 228600"/>
                  <a:gd name="connsiteY2" fmla="*/ 533400 h 623396"/>
                  <a:gd name="connsiteX3" fmla="*/ 106620 w 228600"/>
                  <a:gd name="connsiteY3" fmla="*/ 623019 h 623396"/>
                  <a:gd name="connsiteX4" fmla="*/ 0 w 228600"/>
                  <a:gd name="connsiteY4" fmla="*/ 533400 h 623396"/>
                  <a:gd name="connsiteX0" fmla="*/ 0 w 228600"/>
                  <a:gd name="connsiteY0" fmla="*/ 533400 h 633698"/>
                  <a:gd name="connsiteX1" fmla="*/ 114300 w 228600"/>
                  <a:gd name="connsiteY1" fmla="*/ 0 h 633698"/>
                  <a:gd name="connsiteX2" fmla="*/ 228600 w 228600"/>
                  <a:gd name="connsiteY2" fmla="*/ 533400 h 633698"/>
                  <a:gd name="connsiteX3" fmla="*/ 92912 w 228600"/>
                  <a:gd name="connsiteY3" fmla="*/ 633693 h 633698"/>
                  <a:gd name="connsiteX4" fmla="*/ 0 w 228600"/>
                  <a:gd name="connsiteY4" fmla="*/ 533400 h 6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633698">
                    <a:moveTo>
                      <a:pt x="0" y="533400"/>
                    </a:moveTo>
                    <a:lnTo>
                      <a:pt x="114300" y="0"/>
                    </a:lnTo>
                    <a:lnTo>
                      <a:pt x="228600" y="533400"/>
                    </a:lnTo>
                    <a:cubicBezTo>
                      <a:pt x="227320" y="637236"/>
                      <a:pt x="157743" y="632984"/>
                      <a:pt x="92912" y="633693"/>
                    </a:cubicBezTo>
                    <a:cubicBezTo>
                      <a:pt x="28081" y="634402"/>
                      <a:pt x="35540" y="563273"/>
                      <a:pt x="0" y="533400"/>
                    </a:cubicBezTo>
                    <a:close/>
                  </a:path>
                </a:pathLst>
              </a:custGeom>
              <a:gradFill flip="none" rotWithShape="1">
                <a:gsLst>
                  <a:gs pos="49000">
                    <a:srgbClr val="FFC000">
                      <a:lumMod val="40000"/>
                      <a:lumOff val="60000"/>
                    </a:srgbClr>
                  </a:gs>
                  <a:gs pos="0">
                    <a:schemeClr val="accent2">
                      <a:lumMod val="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62"/>
              <p:cNvSpPr/>
              <p:nvPr/>
            </p:nvSpPr>
            <p:spPr>
              <a:xfrm rot="13853377">
                <a:off x="1923123" y="2141322"/>
                <a:ext cx="75901" cy="210404"/>
              </a:xfrm>
              <a:custGeom>
                <a:avLst/>
                <a:gdLst>
                  <a:gd name="connsiteX0" fmla="*/ 0 w 228600"/>
                  <a:gd name="connsiteY0" fmla="*/ 533400 h 533400"/>
                  <a:gd name="connsiteX1" fmla="*/ 114300 w 228600"/>
                  <a:gd name="connsiteY1" fmla="*/ 0 h 533400"/>
                  <a:gd name="connsiteX2" fmla="*/ 228600 w 228600"/>
                  <a:gd name="connsiteY2" fmla="*/ 533400 h 533400"/>
                  <a:gd name="connsiteX3" fmla="*/ 0 w 228600"/>
                  <a:gd name="connsiteY3" fmla="*/ 533400 h 533400"/>
                  <a:gd name="connsiteX0" fmla="*/ 0 w 228600"/>
                  <a:gd name="connsiteY0" fmla="*/ 533400 h 533400"/>
                  <a:gd name="connsiteX1" fmla="*/ 114300 w 228600"/>
                  <a:gd name="connsiteY1" fmla="*/ 0 h 533400"/>
                  <a:gd name="connsiteX2" fmla="*/ 228600 w 228600"/>
                  <a:gd name="connsiteY2" fmla="*/ 533400 h 533400"/>
                  <a:gd name="connsiteX3" fmla="*/ 130582 w 228600"/>
                  <a:gd name="connsiteY3" fmla="*/ 524047 h 533400"/>
                  <a:gd name="connsiteX4" fmla="*/ 0 w 228600"/>
                  <a:gd name="connsiteY4" fmla="*/ 533400 h 533400"/>
                  <a:gd name="connsiteX0" fmla="*/ 0 w 228600"/>
                  <a:gd name="connsiteY0" fmla="*/ 533400 h 623019"/>
                  <a:gd name="connsiteX1" fmla="*/ 114300 w 228600"/>
                  <a:gd name="connsiteY1" fmla="*/ 0 h 623019"/>
                  <a:gd name="connsiteX2" fmla="*/ 228600 w 228600"/>
                  <a:gd name="connsiteY2" fmla="*/ 533400 h 623019"/>
                  <a:gd name="connsiteX3" fmla="*/ 106620 w 228600"/>
                  <a:gd name="connsiteY3" fmla="*/ 623019 h 623019"/>
                  <a:gd name="connsiteX4" fmla="*/ 0 w 228600"/>
                  <a:gd name="connsiteY4" fmla="*/ 533400 h 623019"/>
                  <a:gd name="connsiteX0" fmla="*/ 0 w 228600"/>
                  <a:gd name="connsiteY0" fmla="*/ 533400 h 623019"/>
                  <a:gd name="connsiteX1" fmla="*/ 114300 w 228600"/>
                  <a:gd name="connsiteY1" fmla="*/ 0 h 623019"/>
                  <a:gd name="connsiteX2" fmla="*/ 228600 w 228600"/>
                  <a:gd name="connsiteY2" fmla="*/ 533400 h 623019"/>
                  <a:gd name="connsiteX3" fmla="*/ 106620 w 228600"/>
                  <a:gd name="connsiteY3" fmla="*/ 623019 h 623019"/>
                  <a:gd name="connsiteX4" fmla="*/ 0 w 228600"/>
                  <a:gd name="connsiteY4" fmla="*/ 533400 h 623019"/>
                  <a:gd name="connsiteX0" fmla="*/ 0 w 228600"/>
                  <a:gd name="connsiteY0" fmla="*/ 533400 h 636481"/>
                  <a:gd name="connsiteX1" fmla="*/ 114300 w 228600"/>
                  <a:gd name="connsiteY1" fmla="*/ 0 h 636481"/>
                  <a:gd name="connsiteX2" fmla="*/ 228600 w 228600"/>
                  <a:gd name="connsiteY2" fmla="*/ 533400 h 636481"/>
                  <a:gd name="connsiteX3" fmla="*/ 106620 w 228600"/>
                  <a:gd name="connsiteY3" fmla="*/ 623019 h 636481"/>
                  <a:gd name="connsiteX4" fmla="*/ 0 w 228600"/>
                  <a:gd name="connsiteY4" fmla="*/ 533400 h 636481"/>
                  <a:gd name="connsiteX0" fmla="*/ 0 w 228600"/>
                  <a:gd name="connsiteY0" fmla="*/ 533400 h 627218"/>
                  <a:gd name="connsiteX1" fmla="*/ 114300 w 228600"/>
                  <a:gd name="connsiteY1" fmla="*/ 0 h 627218"/>
                  <a:gd name="connsiteX2" fmla="*/ 228600 w 228600"/>
                  <a:gd name="connsiteY2" fmla="*/ 533400 h 627218"/>
                  <a:gd name="connsiteX3" fmla="*/ 106620 w 228600"/>
                  <a:gd name="connsiteY3" fmla="*/ 623019 h 627218"/>
                  <a:gd name="connsiteX4" fmla="*/ 0 w 228600"/>
                  <a:gd name="connsiteY4" fmla="*/ 533400 h 627218"/>
                  <a:gd name="connsiteX0" fmla="*/ 0 w 228600"/>
                  <a:gd name="connsiteY0" fmla="*/ 533400 h 624321"/>
                  <a:gd name="connsiteX1" fmla="*/ 114300 w 228600"/>
                  <a:gd name="connsiteY1" fmla="*/ 0 h 624321"/>
                  <a:gd name="connsiteX2" fmla="*/ 228600 w 228600"/>
                  <a:gd name="connsiteY2" fmla="*/ 533400 h 624321"/>
                  <a:gd name="connsiteX3" fmla="*/ 106620 w 228600"/>
                  <a:gd name="connsiteY3" fmla="*/ 623019 h 624321"/>
                  <a:gd name="connsiteX4" fmla="*/ 0 w 228600"/>
                  <a:gd name="connsiteY4" fmla="*/ 533400 h 624321"/>
                  <a:gd name="connsiteX0" fmla="*/ 0 w 228600"/>
                  <a:gd name="connsiteY0" fmla="*/ 533400 h 623396"/>
                  <a:gd name="connsiteX1" fmla="*/ 114300 w 228600"/>
                  <a:gd name="connsiteY1" fmla="*/ 0 h 623396"/>
                  <a:gd name="connsiteX2" fmla="*/ 228600 w 228600"/>
                  <a:gd name="connsiteY2" fmla="*/ 533400 h 623396"/>
                  <a:gd name="connsiteX3" fmla="*/ 106620 w 228600"/>
                  <a:gd name="connsiteY3" fmla="*/ 623019 h 623396"/>
                  <a:gd name="connsiteX4" fmla="*/ 0 w 228600"/>
                  <a:gd name="connsiteY4" fmla="*/ 533400 h 623396"/>
                  <a:gd name="connsiteX0" fmla="*/ 0 w 228600"/>
                  <a:gd name="connsiteY0" fmla="*/ 533400 h 633698"/>
                  <a:gd name="connsiteX1" fmla="*/ 114300 w 228600"/>
                  <a:gd name="connsiteY1" fmla="*/ 0 h 633698"/>
                  <a:gd name="connsiteX2" fmla="*/ 228600 w 228600"/>
                  <a:gd name="connsiteY2" fmla="*/ 533400 h 633698"/>
                  <a:gd name="connsiteX3" fmla="*/ 92912 w 228600"/>
                  <a:gd name="connsiteY3" fmla="*/ 633693 h 633698"/>
                  <a:gd name="connsiteX4" fmla="*/ 0 w 228600"/>
                  <a:gd name="connsiteY4" fmla="*/ 533400 h 63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633698">
                    <a:moveTo>
                      <a:pt x="0" y="533400"/>
                    </a:moveTo>
                    <a:lnTo>
                      <a:pt x="114300" y="0"/>
                    </a:lnTo>
                    <a:lnTo>
                      <a:pt x="228600" y="533400"/>
                    </a:lnTo>
                    <a:cubicBezTo>
                      <a:pt x="227320" y="637236"/>
                      <a:pt x="157743" y="632984"/>
                      <a:pt x="92912" y="633693"/>
                    </a:cubicBezTo>
                    <a:cubicBezTo>
                      <a:pt x="28081" y="634402"/>
                      <a:pt x="35540" y="563273"/>
                      <a:pt x="0" y="533400"/>
                    </a:cubicBezTo>
                    <a:close/>
                  </a:path>
                </a:pathLst>
              </a:custGeom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rgbClr val="94A8C0">
                      <a:lumMod val="54000"/>
                    </a:srgbClr>
                  </a:gs>
                  <a:gs pos="21000">
                    <a:schemeClr val="tx1">
                      <a:lumMod val="75000"/>
                      <a:lumOff val="25000"/>
                    </a:schemeClr>
                  </a:gs>
                  <a:gs pos="62000">
                    <a:schemeClr val="tx1">
                      <a:lumMod val="75000"/>
                      <a:lumOff val="25000"/>
                    </a:schemeClr>
                  </a:gs>
                </a:gsLst>
                <a:lin ang="12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 20"/>
            <p:cNvSpPr/>
            <p:nvPr/>
          </p:nvSpPr>
          <p:spPr>
            <a:xfrm rot="-60000">
              <a:off x="2191695" y="1276356"/>
              <a:ext cx="851031" cy="784076"/>
            </a:xfrm>
            <a:custGeom>
              <a:avLst/>
              <a:gdLst>
                <a:gd name="connsiteX0" fmla="*/ 34404 w 851177"/>
                <a:gd name="connsiteY0" fmla="*/ 595291 h 788999"/>
                <a:gd name="connsiteX1" fmla="*/ 89184 w 851177"/>
                <a:gd name="connsiteY1" fmla="*/ 578436 h 788999"/>
                <a:gd name="connsiteX2" fmla="*/ 84970 w 851177"/>
                <a:gd name="connsiteY2" fmla="*/ 629002 h 788999"/>
                <a:gd name="connsiteX3" fmla="*/ 165033 w 851177"/>
                <a:gd name="connsiteY3" fmla="*/ 637430 h 788999"/>
                <a:gd name="connsiteX4" fmla="*/ 139750 w 851177"/>
                <a:gd name="connsiteY4" fmla="*/ 725920 h 788999"/>
                <a:gd name="connsiteX5" fmla="*/ 202957 w 851177"/>
                <a:gd name="connsiteY5" fmla="*/ 713279 h 788999"/>
                <a:gd name="connsiteX6" fmla="*/ 160819 w 851177"/>
                <a:gd name="connsiteY6" fmla="*/ 772272 h 788999"/>
                <a:gd name="connsiteX7" fmla="*/ 236668 w 851177"/>
                <a:gd name="connsiteY7" fmla="*/ 734348 h 788999"/>
                <a:gd name="connsiteX8" fmla="*/ 792892 w 851177"/>
                <a:gd name="connsiteY8" fmla="*/ 224475 h 788999"/>
                <a:gd name="connsiteX9" fmla="*/ 822389 w 851177"/>
                <a:gd name="connsiteY9" fmla="*/ 161267 h 788999"/>
                <a:gd name="connsiteX10" fmla="*/ 687547 w 851177"/>
                <a:gd name="connsiteY10" fmla="*/ 60136 h 788999"/>
                <a:gd name="connsiteX11" fmla="*/ 683333 w 851177"/>
                <a:gd name="connsiteY11" fmla="*/ 39067 h 788999"/>
                <a:gd name="connsiteX12" fmla="*/ 34404 w 851177"/>
                <a:gd name="connsiteY12" fmla="*/ 595291 h 788999"/>
                <a:gd name="connsiteX0" fmla="*/ 34404 w 851417"/>
                <a:gd name="connsiteY0" fmla="*/ 574502 h 768210"/>
                <a:gd name="connsiteX1" fmla="*/ 89184 w 851417"/>
                <a:gd name="connsiteY1" fmla="*/ 557647 h 768210"/>
                <a:gd name="connsiteX2" fmla="*/ 84970 w 851417"/>
                <a:gd name="connsiteY2" fmla="*/ 608213 h 768210"/>
                <a:gd name="connsiteX3" fmla="*/ 165033 w 851417"/>
                <a:gd name="connsiteY3" fmla="*/ 616641 h 768210"/>
                <a:gd name="connsiteX4" fmla="*/ 139750 w 851417"/>
                <a:gd name="connsiteY4" fmla="*/ 705131 h 768210"/>
                <a:gd name="connsiteX5" fmla="*/ 202957 w 851417"/>
                <a:gd name="connsiteY5" fmla="*/ 692490 h 768210"/>
                <a:gd name="connsiteX6" fmla="*/ 160819 w 851417"/>
                <a:gd name="connsiteY6" fmla="*/ 751483 h 768210"/>
                <a:gd name="connsiteX7" fmla="*/ 236668 w 851417"/>
                <a:gd name="connsiteY7" fmla="*/ 713559 h 768210"/>
                <a:gd name="connsiteX8" fmla="*/ 792892 w 851417"/>
                <a:gd name="connsiteY8" fmla="*/ 203686 h 768210"/>
                <a:gd name="connsiteX9" fmla="*/ 822389 w 851417"/>
                <a:gd name="connsiteY9" fmla="*/ 140478 h 768210"/>
                <a:gd name="connsiteX10" fmla="*/ 683333 w 851417"/>
                <a:gd name="connsiteY10" fmla="*/ 18278 h 768210"/>
                <a:gd name="connsiteX11" fmla="*/ 34404 w 851417"/>
                <a:gd name="connsiteY11" fmla="*/ 574502 h 768210"/>
                <a:gd name="connsiteX0" fmla="*/ 34404 w 851417"/>
                <a:gd name="connsiteY0" fmla="*/ 574502 h 768210"/>
                <a:gd name="connsiteX1" fmla="*/ 89184 w 851417"/>
                <a:gd name="connsiteY1" fmla="*/ 557647 h 768210"/>
                <a:gd name="connsiteX2" fmla="*/ 84970 w 851417"/>
                <a:gd name="connsiteY2" fmla="*/ 608213 h 768210"/>
                <a:gd name="connsiteX3" fmla="*/ 165033 w 851417"/>
                <a:gd name="connsiteY3" fmla="*/ 616641 h 768210"/>
                <a:gd name="connsiteX4" fmla="*/ 139750 w 851417"/>
                <a:gd name="connsiteY4" fmla="*/ 705131 h 768210"/>
                <a:gd name="connsiteX5" fmla="*/ 202957 w 851417"/>
                <a:gd name="connsiteY5" fmla="*/ 692490 h 768210"/>
                <a:gd name="connsiteX6" fmla="*/ 160819 w 851417"/>
                <a:gd name="connsiteY6" fmla="*/ 751483 h 768210"/>
                <a:gd name="connsiteX7" fmla="*/ 236668 w 851417"/>
                <a:gd name="connsiteY7" fmla="*/ 713559 h 768210"/>
                <a:gd name="connsiteX8" fmla="*/ 792892 w 851417"/>
                <a:gd name="connsiteY8" fmla="*/ 203686 h 768210"/>
                <a:gd name="connsiteX9" fmla="*/ 822389 w 851417"/>
                <a:gd name="connsiteY9" fmla="*/ 140478 h 768210"/>
                <a:gd name="connsiteX10" fmla="*/ 683333 w 851417"/>
                <a:gd name="connsiteY10" fmla="*/ 18278 h 768210"/>
                <a:gd name="connsiteX11" fmla="*/ 34404 w 851417"/>
                <a:gd name="connsiteY11" fmla="*/ 574502 h 768210"/>
                <a:gd name="connsiteX0" fmla="*/ 33207 w 851195"/>
                <a:gd name="connsiteY0" fmla="*/ 584005 h 777713"/>
                <a:gd name="connsiteX1" fmla="*/ 87987 w 851195"/>
                <a:gd name="connsiteY1" fmla="*/ 567150 h 777713"/>
                <a:gd name="connsiteX2" fmla="*/ 83773 w 851195"/>
                <a:gd name="connsiteY2" fmla="*/ 617716 h 777713"/>
                <a:gd name="connsiteX3" fmla="*/ 163836 w 851195"/>
                <a:gd name="connsiteY3" fmla="*/ 626144 h 777713"/>
                <a:gd name="connsiteX4" fmla="*/ 138553 w 851195"/>
                <a:gd name="connsiteY4" fmla="*/ 714634 h 777713"/>
                <a:gd name="connsiteX5" fmla="*/ 201760 w 851195"/>
                <a:gd name="connsiteY5" fmla="*/ 701993 h 777713"/>
                <a:gd name="connsiteX6" fmla="*/ 159622 w 851195"/>
                <a:gd name="connsiteY6" fmla="*/ 760986 h 777713"/>
                <a:gd name="connsiteX7" fmla="*/ 235471 w 851195"/>
                <a:gd name="connsiteY7" fmla="*/ 723062 h 777713"/>
                <a:gd name="connsiteX8" fmla="*/ 791695 w 851195"/>
                <a:gd name="connsiteY8" fmla="*/ 213189 h 777713"/>
                <a:gd name="connsiteX9" fmla="*/ 821192 w 851195"/>
                <a:gd name="connsiteY9" fmla="*/ 149981 h 777713"/>
                <a:gd name="connsiteX10" fmla="*/ 665140 w 851195"/>
                <a:gd name="connsiteY10" fmla="*/ 17583 h 777713"/>
                <a:gd name="connsiteX11" fmla="*/ 33207 w 851195"/>
                <a:gd name="connsiteY11" fmla="*/ 584005 h 777713"/>
                <a:gd name="connsiteX0" fmla="*/ 33207 w 851195"/>
                <a:gd name="connsiteY0" fmla="*/ 584005 h 777713"/>
                <a:gd name="connsiteX1" fmla="*/ 87987 w 851195"/>
                <a:gd name="connsiteY1" fmla="*/ 567150 h 777713"/>
                <a:gd name="connsiteX2" fmla="*/ 83773 w 851195"/>
                <a:gd name="connsiteY2" fmla="*/ 617716 h 777713"/>
                <a:gd name="connsiteX3" fmla="*/ 163836 w 851195"/>
                <a:gd name="connsiteY3" fmla="*/ 626144 h 777713"/>
                <a:gd name="connsiteX4" fmla="*/ 138553 w 851195"/>
                <a:gd name="connsiteY4" fmla="*/ 714634 h 777713"/>
                <a:gd name="connsiteX5" fmla="*/ 201760 w 851195"/>
                <a:gd name="connsiteY5" fmla="*/ 701993 h 777713"/>
                <a:gd name="connsiteX6" fmla="*/ 159622 w 851195"/>
                <a:gd name="connsiteY6" fmla="*/ 760986 h 777713"/>
                <a:gd name="connsiteX7" fmla="*/ 235471 w 851195"/>
                <a:gd name="connsiteY7" fmla="*/ 723062 h 777713"/>
                <a:gd name="connsiteX8" fmla="*/ 791695 w 851195"/>
                <a:gd name="connsiteY8" fmla="*/ 213189 h 777713"/>
                <a:gd name="connsiteX9" fmla="*/ 821192 w 851195"/>
                <a:gd name="connsiteY9" fmla="*/ 149981 h 777713"/>
                <a:gd name="connsiteX10" fmla="*/ 665140 w 851195"/>
                <a:gd name="connsiteY10" fmla="*/ 17583 h 777713"/>
                <a:gd name="connsiteX11" fmla="*/ 33207 w 851195"/>
                <a:gd name="connsiteY11" fmla="*/ 584005 h 777713"/>
                <a:gd name="connsiteX0" fmla="*/ 32252 w 851031"/>
                <a:gd name="connsiteY0" fmla="*/ 590368 h 784076"/>
                <a:gd name="connsiteX1" fmla="*/ 87032 w 851031"/>
                <a:gd name="connsiteY1" fmla="*/ 573513 h 784076"/>
                <a:gd name="connsiteX2" fmla="*/ 82818 w 851031"/>
                <a:gd name="connsiteY2" fmla="*/ 624079 h 784076"/>
                <a:gd name="connsiteX3" fmla="*/ 162881 w 851031"/>
                <a:gd name="connsiteY3" fmla="*/ 632507 h 784076"/>
                <a:gd name="connsiteX4" fmla="*/ 137598 w 851031"/>
                <a:gd name="connsiteY4" fmla="*/ 720997 h 784076"/>
                <a:gd name="connsiteX5" fmla="*/ 200805 w 851031"/>
                <a:gd name="connsiteY5" fmla="*/ 708356 h 784076"/>
                <a:gd name="connsiteX6" fmla="*/ 158667 w 851031"/>
                <a:gd name="connsiteY6" fmla="*/ 767349 h 784076"/>
                <a:gd name="connsiteX7" fmla="*/ 234516 w 851031"/>
                <a:gd name="connsiteY7" fmla="*/ 729425 h 784076"/>
                <a:gd name="connsiteX8" fmla="*/ 790740 w 851031"/>
                <a:gd name="connsiteY8" fmla="*/ 219552 h 784076"/>
                <a:gd name="connsiteX9" fmla="*/ 820237 w 851031"/>
                <a:gd name="connsiteY9" fmla="*/ 156344 h 784076"/>
                <a:gd name="connsiteX10" fmla="*/ 650588 w 851031"/>
                <a:gd name="connsiteY10" fmla="*/ 17148 h 784076"/>
                <a:gd name="connsiteX11" fmla="*/ 32252 w 851031"/>
                <a:gd name="connsiteY11" fmla="*/ 590368 h 7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1031" h="784076">
                  <a:moveTo>
                    <a:pt x="32252" y="590368"/>
                  </a:moveTo>
                  <a:cubicBezTo>
                    <a:pt x="-61674" y="683095"/>
                    <a:pt x="78604" y="567895"/>
                    <a:pt x="87032" y="573513"/>
                  </a:cubicBezTo>
                  <a:cubicBezTo>
                    <a:pt x="95460" y="579131"/>
                    <a:pt x="70177" y="614247"/>
                    <a:pt x="82818" y="624079"/>
                  </a:cubicBezTo>
                  <a:cubicBezTo>
                    <a:pt x="95459" y="633911"/>
                    <a:pt x="153751" y="616354"/>
                    <a:pt x="162881" y="632507"/>
                  </a:cubicBezTo>
                  <a:cubicBezTo>
                    <a:pt x="172011" y="648660"/>
                    <a:pt x="131277" y="708356"/>
                    <a:pt x="137598" y="720997"/>
                  </a:cubicBezTo>
                  <a:cubicBezTo>
                    <a:pt x="143919" y="733638"/>
                    <a:pt x="197294" y="700631"/>
                    <a:pt x="200805" y="708356"/>
                  </a:cubicBezTo>
                  <a:cubicBezTo>
                    <a:pt x="204317" y="716081"/>
                    <a:pt x="153049" y="763838"/>
                    <a:pt x="158667" y="767349"/>
                  </a:cubicBezTo>
                  <a:cubicBezTo>
                    <a:pt x="164285" y="770860"/>
                    <a:pt x="129171" y="820724"/>
                    <a:pt x="234516" y="729425"/>
                  </a:cubicBezTo>
                  <a:cubicBezTo>
                    <a:pt x="339861" y="638126"/>
                    <a:pt x="693120" y="315065"/>
                    <a:pt x="790740" y="219552"/>
                  </a:cubicBezTo>
                  <a:cubicBezTo>
                    <a:pt x="888360" y="124039"/>
                    <a:pt x="843596" y="190078"/>
                    <a:pt x="820237" y="156344"/>
                  </a:cubicBezTo>
                  <a:cubicBezTo>
                    <a:pt x="796878" y="122610"/>
                    <a:pt x="781919" y="-55189"/>
                    <a:pt x="650588" y="17148"/>
                  </a:cubicBezTo>
                  <a:cubicBezTo>
                    <a:pt x="519257" y="126877"/>
                    <a:pt x="126178" y="497641"/>
                    <a:pt x="32252" y="590368"/>
                  </a:cubicBez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48000">
                  <a:schemeClr val="bg2">
                    <a:lumMod val="20000"/>
                    <a:lumOff val="80000"/>
                  </a:schemeClr>
                </a:gs>
                <a:gs pos="52000">
                  <a:srgbClr val="0079C7"/>
                </a:gs>
                <a:gs pos="60000">
                  <a:schemeClr val="tx2"/>
                </a:gs>
                <a:gs pos="44000">
                  <a:srgbClr val="0070C0"/>
                </a:gs>
              </a:gsLst>
              <a:lin ang="28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 rot="16200000">
            <a:off x="8192022" y="3226215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+5000 cells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3810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 days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94855" y="5036125"/>
                <a:ext cx="123719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day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5036125"/>
                <a:ext cx="1237197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52997" y="1131332"/>
            <a:ext cx="692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0.5 day</a:t>
            </a:r>
            <a:r>
              <a:rPr lang="en-US" baseline="30000" dirty="0" smtClean="0"/>
              <a:t>-1</a:t>
            </a:r>
            <a:r>
              <a:rPr lang="en-US" dirty="0" smtClean="0"/>
              <a:t>;	</a:t>
            </a:r>
            <a:r>
              <a:rPr lang="en-US" i="1" dirty="0" smtClean="0"/>
              <a:t>R</a:t>
            </a:r>
            <a:r>
              <a:rPr lang="en-US" dirty="0" smtClean="0"/>
              <a:t> = 0.25 day</a:t>
            </a:r>
            <a:r>
              <a:rPr lang="en-US" baseline="30000" dirty="0" smtClean="0"/>
              <a:t>-1</a:t>
            </a:r>
            <a:r>
              <a:rPr lang="en-US" dirty="0" smtClean="0"/>
              <a:t>; 	</a:t>
            </a:r>
            <a:r>
              <a:rPr lang="en-US" i="1" dirty="0" smtClean="0"/>
              <a:t>P</a:t>
            </a:r>
            <a:r>
              <a:rPr lang="en-US" dirty="0" smtClean="0"/>
              <a:t> = -0.25 day</a:t>
            </a:r>
            <a:r>
              <a:rPr lang="en-US" baseline="30000" dirty="0" smtClean="0"/>
              <a:t>-1</a:t>
            </a:r>
            <a:r>
              <a:rPr lang="en-US" dirty="0" smtClean="0"/>
              <a:t>; 	</a:t>
            </a:r>
            <a:r>
              <a:rPr lang="en-US" i="1" dirty="0" smtClean="0"/>
              <a:t>S</a:t>
            </a:r>
            <a:r>
              <a:rPr lang="en-US" dirty="0" smtClean="0"/>
              <a:t> = -0.5 day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33997" y="1168344"/>
            <a:ext cx="914400" cy="304800"/>
          </a:xfrm>
          <a:prstGeom prst="rect">
            <a:avLst/>
          </a:prstGeom>
          <a:gradFill flip="none" rotWithShape="1">
            <a:gsLst>
              <a:gs pos="9000">
                <a:srgbClr val="FFCCCC"/>
              </a:gs>
              <a:gs pos="100000">
                <a:srgbClr val="FF7C80"/>
              </a:gs>
              <a:gs pos="41000">
                <a:srgbClr val="FF6699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75861" y="1168344"/>
            <a:ext cx="1056340" cy="304800"/>
          </a:xfrm>
          <a:prstGeom prst="rect">
            <a:avLst/>
          </a:prstGeom>
          <a:gradFill>
            <a:gsLst>
              <a:gs pos="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41000">
                <a:schemeClr val="bg1">
                  <a:lumMod val="75000"/>
                </a:schemeClr>
              </a:gs>
            </a:gsLst>
            <a:lin ang="13500000" scaled="1"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25339" y="1168344"/>
            <a:ext cx="1109258" cy="304800"/>
          </a:xfrm>
          <a:prstGeom prst="rect">
            <a:avLst/>
          </a:prstGeom>
          <a:gradFill>
            <a:gsLst>
              <a:gs pos="7000">
                <a:schemeClr val="accent3">
                  <a:lumMod val="40000"/>
                  <a:lumOff val="60000"/>
                </a:schemeClr>
              </a:gs>
              <a:gs pos="100000">
                <a:srgbClr val="9CD45E"/>
              </a:gs>
              <a:gs pos="41000">
                <a:srgbClr val="92D050"/>
              </a:gs>
            </a:gsLst>
            <a:lin ang="13500000" scaled="1"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22574" y="1168344"/>
            <a:ext cx="988423" cy="304800"/>
          </a:xfrm>
          <a:prstGeom prst="rect">
            <a:avLst/>
          </a:prstGeom>
          <a:gradFill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50312 -0.1111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55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4" grpId="0" animBg="1"/>
      <p:bldP spid="28" grpId="0" animBg="1"/>
      <p:bldP spid="13" grpId="0"/>
      <p:bldP spid="25" grpId="0"/>
      <p:bldP spid="27" grpId="0"/>
      <p:bldP spid="29" grpId="0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a model to fill in a phase plane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Draw quivers on the provided sheet of graph paper to approximate how much the copper and denim subpopulations would change over the course of a day, starting from various initial subpopulation sizes.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0946" y="1762084"/>
            <a:ext cx="7038109" cy="4638716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39594" y="2193761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94" y="2193761"/>
                <a:ext cx="2211055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693151" y="3962400"/>
                <a:ext cx="225984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51" y="3962400"/>
                <a:ext cx="2259849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7200" y="1845341"/>
            <a:ext cx="577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from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= 2000, find population change over a day?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78110" y="2208393"/>
                <a:ext cx="137595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2208393"/>
                <a:ext cx="1375954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57200" y="2865703"/>
                <a:ext cx="6760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0.25 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day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−0.5 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day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2000</m:t>
                          </m:r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cells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day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65703"/>
                <a:ext cx="676089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78110" y="3440668"/>
                <a:ext cx="1868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−250</m:t>
                      </m:r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cells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3440668"/>
                <a:ext cx="186833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8110" y="3962400"/>
                <a:ext cx="141404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3962400"/>
                <a:ext cx="1414040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78110" y="4703620"/>
                <a:ext cx="6760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day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day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2000</m:t>
                          </m:r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cells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day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4703620"/>
                <a:ext cx="676089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8110" y="5269468"/>
                <a:ext cx="188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+250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cells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5269468"/>
                <a:ext cx="18873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29143" y="5725180"/>
            <a:ext cx="22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0.5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R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0.25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-0.25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-0.5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8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117232"/>
            <a:ext cx="7238999" cy="55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a model to fill in a phase plane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Draw quivers on the provided sheet of graph paper to approximate how much the copper and denim subpopulations would change over the course of a day, starting from various initial subpopulation sizes. 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284607" y="2087143"/>
            <a:ext cx="438879" cy="431664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187190" y="2445516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41348" y="5888969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0945" y="1762084"/>
            <a:ext cx="2604655" cy="4638715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4910" y="2794715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0" y="2794715"/>
                <a:ext cx="2211055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83351" y="4563354"/>
                <a:ext cx="225984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51" y="4563354"/>
                <a:ext cx="2259849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7200" y="1845341"/>
            <a:ext cx="195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= 2000,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794829" y="3971425"/>
            <a:ext cx="241212" cy="237245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340888" y="1678076"/>
            <a:ext cx="4200211" cy="4200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40888" y="5878286"/>
            <a:ext cx="4200211" cy="10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360985" y="4893547"/>
            <a:ext cx="4180114" cy="9947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340888" y="3775075"/>
            <a:ext cx="4234787" cy="21032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350936" y="1678075"/>
            <a:ext cx="2110154" cy="42102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340888" y="1668026"/>
            <a:ext cx="994787" cy="42203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340888" y="1678076"/>
            <a:ext cx="10048" cy="4200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327468" y="4617560"/>
            <a:ext cx="131805" cy="129637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826726" y="5246756"/>
            <a:ext cx="65901" cy="64817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6296296" y="3347775"/>
            <a:ext cx="277723" cy="273154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6795951" y="2712339"/>
            <a:ext cx="366980" cy="360943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Up Arrow 68"/>
          <p:cNvSpPr/>
          <p:nvPr/>
        </p:nvSpPr>
        <p:spPr>
          <a:xfrm rot="15705742">
            <a:off x="8146582" y="5234768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rgbClr val="FFCCCC"/>
              </a:gs>
              <a:gs pos="100000">
                <a:srgbClr val="FF7C80"/>
              </a:gs>
              <a:gs pos="41000">
                <a:srgbClr val="FF6699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Up Arrow 69"/>
          <p:cNvSpPr/>
          <p:nvPr/>
        </p:nvSpPr>
        <p:spPr>
          <a:xfrm rot="16537355">
            <a:off x="8158405" y="4584879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7000">
                <a:schemeClr val="accent3">
                  <a:lumMod val="40000"/>
                  <a:lumOff val="60000"/>
                </a:schemeClr>
              </a:gs>
              <a:gs pos="100000">
                <a:srgbClr val="9CD45E"/>
              </a:gs>
              <a:gs pos="41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Up Arrow 70"/>
          <p:cNvSpPr/>
          <p:nvPr/>
        </p:nvSpPr>
        <p:spPr>
          <a:xfrm rot="17076119">
            <a:off x="8133883" y="3793769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Up Arrow 71"/>
          <p:cNvSpPr/>
          <p:nvPr/>
        </p:nvSpPr>
        <p:spPr>
          <a:xfrm rot="14508429">
            <a:off x="6412997" y="1674056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rgbClr val="FFCCCC"/>
              </a:gs>
              <a:gs pos="100000">
                <a:srgbClr val="FF7C80"/>
              </a:gs>
              <a:gs pos="41000">
                <a:srgbClr val="FF6699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7979909">
            <a:off x="5520393" y="2247351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7000">
                <a:schemeClr val="accent3">
                  <a:lumMod val="40000"/>
                  <a:lumOff val="60000"/>
                </a:schemeClr>
              </a:gs>
              <a:gs pos="100000">
                <a:srgbClr val="9CD45E"/>
              </a:gs>
              <a:gs pos="41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3037244">
            <a:off x="4586124" y="1440549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87371" y="4122058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54487" y="5896432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29143" y="5725180"/>
            <a:ext cx="22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0.5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R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0.25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-0.25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-0.5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478110" y="2208393"/>
                <a:ext cx="137595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2208393"/>
                <a:ext cx="1375954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478110" y="3440668"/>
                <a:ext cx="1868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−250</m:t>
                      </m:r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cells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3440668"/>
                <a:ext cx="186833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478110" y="3962400"/>
                <a:ext cx="141404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3962400"/>
                <a:ext cx="1414040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478110" y="5269468"/>
                <a:ext cx="188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+250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cells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5269468"/>
                <a:ext cx="188737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165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3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7859E-6 L 0.37535 2.47859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1345E-6 L -3.61111E-6 -0.5031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6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6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6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6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63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19201 1.48148E-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-0.25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5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5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117232"/>
            <a:ext cx="7238999" cy="55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BD9E3"/>
          </a:solidFill>
          <a:effectLst>
            <a:outerShdw blurRad="190500" dist="63500" dir="5400000" sx="102000" sy="102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a model to fill in a phase plane</a:t>
            </a:r>
            <a:endParaRPr lang="en-US" sz="24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555735"/>
            <a:ext cx="9753600" cy="674561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506-E71D-4E43-9057-A5796E2BC370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Draw quivers on the provided sheet of graph paper to approximate how much the copper and denim subpopulations would change over the course of a day, starting from various initial subpopulation sizes.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40888" y="1678076"/>
            <a:ext cx="4200211" cy="4200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40888" y="5878286"/>
            <a:ext cx="4200211" cy="10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360985" y="4893547"/>
            <a:ext cx="4180114" cy="9947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340888" y="3775075"/>
            <a:ext cx="4234787" cy="21032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350936" y="1678075"/>
            <a:ext cx="2110154" cy="42102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340888" y="1668026"/>
            <a:ext cx="994787" cy="42203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340888" y="1678076"/>
            <a:ext cx="10048" cy="4200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Up Arrow 68"/>
          <p:cNvSpPr/>
          <p:nvPr/>
        </p:nvSpPr>
        <p:spPr>
          <a:xfrm rot="15705742">
            <a:off x="8146582" y="5234768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rgbClr val="FFCCCC"/>
              </a:gs>
              <a:gs pos="100000">
                <a:srgbClr val="FF7C80"/>
              </a:gs>
              <a:gs pos="41000">
                <a:srgbClr val="FF6699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Up Arrow 69"/>
          <p:cNvSpPr/>
          <p:nvPr/>
        </p:nvSpPr>
        <p:spPr>
          <a:xfrm rot="16537355">
            <a:off x="8158405" y="4584879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7000">
                <a:schemeClr val="accent3">
                  <a:lumMod val="40000"/>
                  <a:lumOff val="60000"/>
                </a:schemeClr>
              </a:gs>
              <a:gs pos="100000">
                <a:srgbClr val="9CD45E"/>
              </a:gs>
              <a:gs pos="41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Up Arrow 70"/>
          <p:cNvSpPr/>
          <p:nvPr/>
        </p:nvSpPr>
        <p:spPr>
          <a:xfrm rot="17076119">
            <a:off x="8133883" y="3793769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Up Arrow 71"/>
          <p:cNvSpPr/>
          <p:nvPr/>
        </p:nvSpPr>
        <p:spPr>
          <a:xfrm rot="14508429">
            <a:off x="6412997" y="1674056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rgbClr val="FFCCCC"/>
              </a:gs>
              <a:gs pos="100000">
                <a:srgbClr val="FF7C80"/>
              </a:gs>
              <a:gs pos="41000">
                <a:srgbClr val="FF6699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7979909">
            <a:off x="5520393" y="2247351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7000">
                <a:schemeClr val="accent3">
                  <a:lumMod val="40000"/>
                  <a:lumOff val="60000"/>
                </a:schemeClr>
              </a:gs>
              <a:gs pos="100000">
                <a:srgbClr val="9CD45E"/>
              </a:gs>
              <a:gs pos="41000">
                <a:srgbClr val="92D050"/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3037244">
            <a:off x="4586124" y="1440549"/>
            <a:ext cx="270164" cy="1145528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100000">
                <a:srgbClr val="A7D6E3"/>
              </a:gs>
              <a:gs pos="41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90945" y="1762084"/>
            <a:ext cx="2604655" cy="4638715"/>
          </a:xfrm>
          <a:prstGeom prst="rect">
            <a:avLst/>
          </a:prstGeom>
          <a:gradFill flip="none" rotWithShape="1">
            <a:gsLst>
              <a:gs pos="6000">
                <a:srgbClr val="DDFFFF"/>
              </a:gs>
              <a:gs pos="29000">
                <a:srgbClr val="BBD9E3"/>
              </a:gs>
              <a:gs pos="100000">
                <a:srgbClr val="CCE2EA"/>
              </a:gs>
            </a:gsLst>
            <a:lin ang="13500000" scaled="1"/>
            <a:tileRect/>
          </a:gradFill>
          <a:ln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84910" y="2794715"/>
                <a:ext cx="221105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0" y="2794715"/>
                <a:ext cx="2211055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83351" y="4563354"/>
                <a:ext cx="225984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51" y="4563354"/>
                <a:ext cx="2259849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57200" y="1845341"/>
            <a:ext cx="195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= 2000,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29143" y="5725180"/>
            <a:ext cx="22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0.5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R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0.25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-0.25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-0.5 day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78110" y="2208393"/>
                <a:ext cx="137595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2208393"/>
                <a:ext cx="1375954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78110" y="3440668"/>
                <a:ext cx="1868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−250</m:t>
                      </m:r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cells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3440668"/>
                <a:ext cx="186833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478110" y="3962400"/>
                <a:ext cx="141404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3962400"/>
                <a:ext cx="1414040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478110" y="5269468"/>
                <a:ext cx="188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+250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cells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0" y="5269468"/>
                <a:ext cx="188737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rot="20018766">
                <a:off x="5800178" y="4687927"/>
                <a:ext cx="2096343" cy="369332"/>
              </a:xfrm>
              <a:prstGeom prst="rect">
                <a:avLst/>
              </a:prstGeom>
              <a:gradFill flip="none" rotWithShape="1">
                <a:gsLst>
                  <a:gs pos="62000">
                    <a:schemeClr val="bg1">
                      <a:alpha val="9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nullcline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18766">
                <a:off x="5800178" y="4687927"/>
                <a:ext cx="209634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1012" t="-3365" r="-4167" b="-47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 rot="17815939">
                <a:off x="4788708" y="2260238"/>
                <a:ext cx="2096343" cy="369332"/>
              </a:xfrm>
              <a:prstGeom prst="rect">
                <a:avLst/>
              </a:prstGeom>
              <a:gradFill flip="none" rotWithShape="1">
                <a:gsLst>
                  <a:gs pos="62000">
                    <a:schemeClr val="bg1">
                      <a:alpha val="9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nullcline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15939">
                <a:off x="4788708" y="2260238"/>
                <a:ext cx="2096343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0806" t="-3582" r="-15166" b="-1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8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/>
      <p:bldP spid="70" grpId="1" animBg="1"/>
      <p:bldP spid="71" grpId="1" animBg="1"/>
      <p:bldP spid="71" grpId="2" animBg="1"/>
      <p:bldP spid="71" grpId="3" animBg="1"/>
      <p:bldP spid="72" grpId="1" animBg="1"/>
      <p:bldP spid="72" grpId="2" animBg="1"/>
      <p:bldP spid="72" grpId="3" animBg="1"/>
      <p:bldP spid="73" grpId="1" animBg="1"/>
      <p:bldP spid="74" grpId="1" animBg="1"/>
      <p:bldP spid="6" grpId="0" animBg="1"/>
      <p:bldP spid="6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9250</TotalTime>
  <Words>1714</Words>
  <Application>Microsoft Office PowerPoint</Application>
  <PresentationFormat>On-screen Show 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20</cp:revision>
  <dcterms:created xsi:type="dcterms:W3CDTF">2013-08-06T17:00:48Z</dcterms:created>
  <dcterms:modified xsi:type="dcterms:W3CDTF">2013-08-13T03:11:30Z</dcterms:modified>
</cp:coreProperties>
</file>